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Anton"/>
      <p:regular r:id="rId28"/>
    </p:embeddedFont>
    <p:embeddedFont>
      <p:font typeface="Fira Sans Condensed Light"/>
      <p:regular r:id="rId29"/>
      <p:bold r:id="rId30"/>
      <p:italic r:id="rId31"/>
      <p:boldItalic r:id="rId32"/>
    </p:embeddedFont>
    <p:embeddedFont>
      <p:font typeface="Advent Pro Light"/>
      <p:regular r:id="rId33"/>
      <p:bold r:id="rId34"/>
    </p:embeddedFont>
    <p:embeddedFont>
      <p:font typeface="Rajdhani"/>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nton-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Condensed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Light-italic.fntdata"/><Relationship Id="rId30" Type="http://schemas.openxmlformats.org/officeDocument/2006/relationships/font" Target="fonts/FiraSansCondensedLight-bold.fntdata"/><Relationship Id="rId11" Type="http://schemas.openxmlformats.org/officeDocument/2006/relationships/slide" Target="slides/slide7.xml"/><Relationship Id="rId33" Type="http://schemas.openxmlformats.org/officeDocument/2006/relationships/font" Target="fonts/AdventProLight-regular.fntdata"/><Relationship Id="rId10" Type="http://schemas.openxmlformats.org/officeDocument/2006/relationships/slide" Target="slides/slide6.xml"/><Relationship Id="rId32" Type="http://schemas.openxmlformats.org/officeDocument/2006/relationships/font" Target="fonts/FiraSansCondensedLight-boldItalic.fntdata"/><Relationship Id="rId13" Type="http://schemas.openxmlformats.org/officeDocument/2006/relationships/slide" Target="slides/slide9.xml"/><Relationship Id="rId35" Type="http://schemas.openxmlformats.org/officeDocument/2006/relationships/font" Target="fonts/Rajdhani-regular.fntdata"/><Relationship Id="rId12" Type="http://schemas.openxmlformats.org/officeDocument/2006/relationships/slide" Target="slides/slide8.xml"/><Relationship Id="rId34" Type="http://schemas.openxmlformats.org/officeDocument/2006/relationships/font" Target="fonts/AdventProLight-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Rajdhani-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59fd31ba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1059fd31ba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7200">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ph type="title"/>
          </p:nvPr>
        </p:nvSpPr>
        <p:spPr>
          <a:xfrm>
            <a:off x="2422250" y="1418700"/>
            <a:ext cx="4299600" cy="23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52"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4705"/>
            </a:srgbClr>
          </a:solid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lgn="l">
              <a:lnSpc>
                <a:spcPct val="115000"/>
              </a:lnSpc>
              <a:spcBef>
                <a:spcPts val="1600"/>
              </a:spcBef>
              <a:spcAft>
                <a:spcPts val="0"/>
              </a:spcAft>
              <a:buClr>
                <a:srgbClr val="000000"/>
              </a:buClr>
              <a:buSzPts val="1100"/>
              <a:buAutoNum type="alphaLcPeriod"/>
              <a:defRPr sz="1200"/>
            </a:lvl2pPr>
            <a:lvl3pPr indent="-298450" lvl="2" marL="1371600" algn="l">
              <a:lnSpc>
                <a:spcPct val="115000"/>
              </a:lnSpc>
              <a:spcBef>
                <a:spcPts val="1600"/>
              </a:spcBef>
              <a:spcAft>
                <a:spcPts val="0"/>
              </a:spcAft>
              <a:buClr>
                <a:srgbClr val="000000"/>
              </a:buClr>
              <a:buSzPts val="1100"/>
              <a:buAutoNum type="romanLcPeriod"/>
              <a:defRPr sz="1200"/>
            </a:lvl3pPr>
            <a:lvl4pPr indent="-298450" lvl="3" marL="1828800" algn="l">
              <a:lnSpc>
                <a:spcPct val="115000"/>
              </a:lnSpc>
              <a:spcBef>
                <a:spcPts val="1600"/>
              </a:spcBef>
              <a:spcAft>
                <a:spcPts val="0"/>
              </a:spcAft>
              <a:buClr>
                <a:srgbClr val="000000"/>
              </a:buClr>
              <a:buSzPts val="1100"/>
              <a:buAutoNum type="arabicPeriod"/>
              <a:defRPr sz="1200"/>
            </a:lvl4pPr>
            <a:lvl5pPr indent="-298450" lvl="4" marL="2286000" algn="l">
              <a:lnSpc>
                <a:spcPct val="115000"/>
              </a:lnSpc>
              <a:spcBef>
                <a:spcPts val="1600"/>
              </a:spcBef>
              <a:spcAft>
                <a:spcPts val="0"/>
              </a:spcAft>
              <a:buClr>
                <a:srgbClr val="000000"/>
              </a:buClr>
              <a:buSzPts val="1100"/>
              <a:buAutoNum type="alphaLcPeriod"/>
              <a:defRPr sz="1200"/>
            </a:lvl5pPr>
            <a:lvl6pPr indent="-298450" lvl="5" marL="2743200" algn="l">
              <a:lnSpc>
                <a:spcPct val="115000"/>
              </a:lnSpc>
              <a:spcBef>
                <a:spcPts val="1600"/>
              </a:spcBef>
              <a:spcAft>
                <a:spcPts val="0"/>
              </a:spcAft>
              <a:buClr>
                <a:srgbClr val="000000"/>
              </a:buClr>
              <a:buSzPts val="1100"/>
              <a:buAutoNum type="romanLcPeriod"/>
              <a:defRPr sz="1200"/>
            </a:lvl6pPr>
            <a:lvl7pPr indent="-298450" lvl="6" marL="3200400" algn="l">
              <a:lnSpc>
                <a:spcPct val="115000"/>
              </a:lnSpc>
              <a:spcBef>
                <a:spcPts val="1600"/>
              </a:spcBef>
              <a:spcAft>
                <a:spcPts val="0"/>
              </a:spcAft>
              <a:buClr>
                <a:srgbClr val="000000"/>
              </a:buClr>
              <a:buSzPts val="1100"/>
              <a:buAutoNum type="arabicPeriod"/>
              <a:defRPr sz="1200"/>
            </a:lvl7pPr>
            <a:lvl8pPr indent="-298450" lvl="7" marL="3657600" algn="l">
              <a:lnSpc>
                <a:spcPct val="115000"/>
              </a:lnSpc>
              <a:spcBef>
                <a:spcPts val="1600"/>
              </a:spcBef>
              <a:spcAft>
                <a:spcPts val="0"/>
              </a:spcAft>
              <a:buClr>
                <a:srgbClr val="000000"/>
              </a:buClr>
              <a:buSzPts val="1100"/>
              <a:buAutoNum type="alphaLcPeriod"/>
              <a:defRPr sz="1200"/>
            </a:lvl8pPr>
            <a:lvl9pPr indent="-298450" lvl="8" marL="4114800" algn="l">
              <a:lnSpc>
                <a:spcPct val="115000"/>
              </a:lnSpc>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8" name="Google Shape;18;p5"/>
          <p:cNvSpPr txBox="1"/>
          <p:nvPr>
            <p:ph idx="1" type="subTitle"/>
          </p:nvPr>
        </p:nvSpPr>
        <p:spPr>
          <a:xfrm>
            <a:off x="1511712" y="1779575"/>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p:txBody>
      </p:sp>
      <p:sp>
        <p:nvSpPr>
          <p:cNvPr id="19" name="Google Shape;19;p5"/>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0" name="Google Shape;20;p5"/>
          <p:cNvSpPr txBox="1"/>
          <p:nvPr>
            <p:ph idx="3" type="subTitle"/>
          </p:nvPr>
        </p:nvSpPr>
        <p:spPr>
          <a:xfrm>
            <a:off x="4845487" y="1782238"/>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p:txBody>
      </p:sp>
      <p:sp>
        <p:nvSpPr>
          <p:cNvPr id="21" name="Google Shape;21;p5"/>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2" name="Google Shape;22;p5"/>
          <p:cNvSpPr txBox="1"/>
          <p:nvPr>
            <p:ph idx="5" type="subTitle"/>
          </p:nvPr>
        </p:nvSpPr>
        <p:spPr>
          <a:xfrm>
            <a:off x="2768312" y="3204400"/>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p:txBody>
      </p:sp>
      <p:sp>
        <p:nvSpPr>
          <p:cNvPr id="23" name="Google Shape;23;p5"/>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4" name="Google Shape;24;p5"/>
          <p:cNvSpPr txBox="1"/>
          <p:nvPr>
            <p:ph idx="7" type="subTitle"/>
          </p:nvPr>
        </p:nvSpPr>
        <p:spPr>
          <a:xfrm>
            <a:off x="6100575" y="3205057"/>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p:txBody>
      </p:sp>
      <p:sp>
        <p:nvSpPr>
          <p:cNvPr id="25" name="Google Shape;25;p5"/>
          <p:cNvSpPr txBox="1"/>
          <p:nvPr>
            <p:ph idx="8" type="title"/>
          </p:nvPr>
        </p:nvSpPr>
        <p:spPr>
          <a:xfrm>
            <a:off x="1959337" y="316430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6" name="Google Shape;26;p5"/>
          <p:cNvSpPr txBox="1"/>
          <p:nvPr>
            <p:ph idx="9" type="title"/>
          </p:nvPr>
        </p:nvSpPr>
        <p:spPr>
          <a:xfrm>
            <a:off x="704337" y="173035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7" name="Google Shape;27;p5"/>
          <p:cNvSpPr txBox="1"/>
          <p:nvPr>
            <p:ph idx="13" type="title"/>
          </p:nvPr>
        </p:nvSpPr>
        <p:spPr>
          <a:xfrm>
            <a:off x="5304000" y="3183632"/>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 name="Google Shape;28;p5"/>
          <p:cNvSpPr txBox="1"/>
          <p:nvPr>
            <p:ph idx="14" type="title"/>
          </p:nvPr>
        </p:nvSpPr>
        <p:spPr>
          <a:xfrm>
            <a:off x="4048912" y="1719213"/>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1" name="Google Shape;31;p6"/>
          <p:cNvSpPr txBox="1"/>
          <p:nvPr>
            <p:ph idx="1" type="subTitle"/>
          </p:nvPr>
        </p:nvSpPr>
        <p:spPr>
          <a:xfrm>
            <a:off x="4799950" y="1954200"/>
            <a:ext cx="19401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 name="Google Shape;32;p6"/>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4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720100" y="1706850"/>
            <a:ext cx="2759700" cy="172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4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9"/>
          <p:cNvSpPr txBox="1"/>
          <p:nvPr>
            <p:ph idx="1" type="subTitle"/>
          </p:nvPr>
        </p:nvSpPr>
        <p:spPr>
          <a:xfrm>
            <a:off x="2487163" y="1434600"/>
            <a:ext cx="3367800" cy="227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9"/>
          <p:cNvSpPr txBox="1"/>
          <p:nvPr>
            <p:ph type="title"/>
          </p:nvPr>
        </p:nvSpPr>
        <p:spPr>
          <a:xfrm>
            <a:off x="6530228" y="1434600"/>
            <a:ext cx="19671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0"/>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42" name="Google Shape;42;p10"/>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43" name="Google Shape;43;p10"/>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44" name="Google Shape;44;p10"/>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5" name="Google Shape;45;p10"/>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6" name="Google Shape;46;p10"/>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7" name="Google Shape;47;p10"/>
          <p:cNvSpPr txBox="1"/>
          <p:nvPr>
            <p:ph idx="6"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1pPr>
            <a:lvl2pPr lvl="1"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2pPr>
            <a:lvl3pPr lvl="2"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3pPr>
            <a:lvl4pPr lvl="3"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4pPr>
            <a:lvl5pPr lvl="4"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5pPr>
            <a:lvl6pPr lvl="5"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6pPr>
            <a:lvl7pPr lvl="6"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7pPr>
            <a:lvl8pPr lvl="7"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8pPr>
            <a:lvl9pPr lvl="8"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1pPr>
            <a:lvl2pPr indent="-304800" lvl="1" marL="9144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2pPr>
            <a:lvl3pPr indent="-304800" lvl="2" marL="13716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3pPr>
            <a:lvl4pPr indent="-304800" lvl="3" marL="18288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4pPr>
            <a:lvl5pPr indent="-304800" lvl="4" marL="22860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5pPr>
            <a:lvl6pPr indent="-304800" lvl="5" marL="27432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6pPr>
            <a:lvl7pPr indent="-304800" lvl="6" marL="32004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7pPr>
            <a:lvl8pPr indent="-304800" lvl="7" marL="36576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8pPr>
            <a:lvl9pPr indent="-304800" lvl="8" marL="4114800" marR="0" rtl="0" algn="l">
              <a:lnSpc>
                <a:spcPct val="115000"/>
              </a:lnSpc>
              <a:spcBef>
                <a:spcPts val="1600"/>
              </a:spcBef>
              <a:spcAft>
                <a:spcPts val="160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hyperlink" Target="https://www.cs.cmu.edu/~rsalakhu/papers/oneshot1.pdf" TargetMode="External"/><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18.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26.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24.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ctrTitle"/>
          </p:nvPr>
        </p:nvSpPr>
        <p:spPr>
          <a:xfrm>
            <a:off x="373380" y="1139150"/>
            <a:ext cx="4671060" cy="259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IN" sz="4400">
                <a:latin typeface="Rajdhani"/>
                <a:ea typeface="Rajdhani"/>
                <a:cs typeface="Rajdhani"/>
                <a:sym typeface="Rajdhani"/>
              </a:rPr>
              <a:t>ATTENDANCE AUTHENTICATION </a:t>
            </a:r>
            <a:r>
              <a:rPr lang="en-IN" sz="4400">
                <a:latin typeface="Rajdhani"/>
                <a:ea typeface="Rajdhani"/>
                <a:cs typeface="Rajdhani"/>
                <a:sym typeface="Rajdhani"/>
              </a:rPr>
              <a:t>USING SIAMESE NETWORKS</a:t>
            </a:r>
            <a:endParaRPr sz="4400">
              <a:latin typeface="Rajdhani"/>
              <a:ea typeface="Rajdhani"/>
              <a:cs typeface="Rajdhani"/>
              <a:sym typeface="Rajdhani"/>
            </a:endParaRPr>
          </a:p>
        </p:txBody>
      </p:sp>
      <p:pic>
        <p:nvPicPr>
          <p:cNvPr id="58" name="Google Shape;58;p15"/>
          <p:cNvPicPr preferRelativeResize="0"/>
          <p:nvPr/>
        </p:nvPicPr>
        <p:blipFill rotWithShape="1">
          <a:blip r:embed="rId4">
            <a:alphaModFix/>
          </a:blip>
          <a:srcRect b="5495" l="6664" r="6219" t="4858"/>
          <a:stretch/>
        </p:blipFill>
        <p:spPr>
          <a:xfrm>
            <a:off x="4046050" y="411985"/>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24"/>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sz="3000"/>
              <a:t>DATA SETS USED</a:t>
            </a:r>
            <a:endParaRPr sz="3000"/>
          </a:p>
        </p:txBody>
      </p:sp>
      <p:sp>
        <p:nvSpPr>
          <p:cNvPr id="355" name="Google Shape;355;p24"/>
          <p:cNvSpPr txBox="1"/>
          <p:nvPr>
            <p:ph idx="1" type="body"/>
          </p:nvPr>
        </p:nvSpPr>
        <p:spPr>
          <a:xfrm>
            <a:off x="720000" y="982980"/>
            <a:ext cx="7704000" cy="3775495"/>
          </a:xfrm>
          <a:prstGeom prst="rect">
            <a:avLst/>
          </a:prstGeom>
          <a:solidFill>
            <a:schemeClr val="dk1">
              <a:alpha val="56470"/>
            </a:schemeClr>
          </a:solidFill>
          <a:ln>
            <a:noFill/>
          </a:ln>
        </p:spPr>
        <p:txBody>
          <a:bodyPr anchorCtr="0" anchor="t" bIns="91425" lIns="234000" spcFirstLastPara="1" rIns="234000" wrap="square" tIns="234000">
            <a:noAutofit/>
          </a:bodyPr>
          <a:lstStyle/>
          <a:p>
            <a:pPr indent="-285750" lvl="0" marL="285750" rtl="0" algn="l">
              <a:lnSpc>
                <a:spcPct val="100000"/>
              </a:lnSpc>
              <a:spcBef>
                <a:spcPts val="0"/>
              </a:spcBef>
              <a:spcAft>
                <a:spcPts val="0"/>
              </a:spcAft>
              <a:buClr>
                <a:srgbClr val="42FEED"/>
              </a:buClr>
              <a:buSzPts val="1100"/>
              <a:buFont typeface="Noto Sans Symbols"/>
              <a:buChar char="⮚"/>
            </a:pPr>
            <a:r>
              <a:rPr i="1" lang="en-IN" sz="1700">
                <a:solidFill>
                  <a:srgbClr val="42FEED"/>
                </a:solidFill>
                <a:latin typeface="Rajdhani"/>
                <a:ea typeface="Rajdhani"/>
                <a:cs typeface="Rajdhani"/>
                <a:sym typeface="Rajdhani"/>
              </a:rPr>
              <a:t>ANCHOR IMAGES: One shot images personally created while entering a user’s facial information into the database. This is the image which is used to verify the users.</a:t>
            </a:r>
            <a:endParaRPr/>
          </a:p>
          <a:p>
            <a:pPr indent="-215900" lvl="0" marL="285750" rtl="0" algn="l">
              <a:lnSpc>
                <a:spcPct val="100000"/>
              </a:lnSpc>
              <a:spcBef>
                <a:spcPts val="0"/>
              </a:spcBef>
              <a:spcAft>
                <a:spcPts val="0"/>
              </a:spcAft>
              <a:buClr>
                <a:srgbClr val="42FEED"/>
              </a:buClr>
              <a:buSzPts val="1100"/>
              <a:buFont typeface="Noto Sans Symbols"/>
              <a:buNone/>
            </a:pPr>
            <a:r>
              <a:t/>
            </a:r>
            <a:endParaRPr i="1" sz="1700">
              <a:solidFill>
                <a:srgbClr val="42FEED"/>
              </a:solidFill>
              <a:latin typeface="Rajdhani"/>
              <a:ea typeface="Rajdhani"/>
              <a:cs typeface="Rajdhani"/>
              <a:sym typeface="Rajdhani"/>
            </a:endParaRPr>
          </a:p>
          <a:p>
            <a:pPr indent="-285750" lvl="0" marL="285750" rtl="0" algn="l">
              <a:lnSpc>
                <a:spcPct val="100000"/>
              </a:lnSpc>
              <a:spcBef>
                <a:spcPts val="0"/>
              </a:spcBef>
              <a:spcAft>
                <a:spcPts val="0"/>
              </a:spcAft>
              <a:buClr>
                <a:srgbClr val="42FEED"/>
              </a:buClr>
              <a:buSzPts val="1100"/>
              <a:buFont typeface="Noto Sans Symbols"/>
              <a:buChar char="⮚"/>
            </a:pPr>
            <a:r>
              <a:rPr i="1" lang="en-IN" sz="1700">
                <a:solidFill>
                  <a:srgbClr val="42FEED"/>
                </a:solidFill>
                <a:latin typeface="Rajdhani"/>
                <a:ea typeface="Rajdhani"/>
                <a:cs typeface="Rajdhani"/>
                <a:sym typeface="Rajdhani"/>
              </a:rPr>
              <a:t>POSITIVE IMAGES: Images that are similar and matches the user’s face (which is the anchor image). Output from the model would be 1.</a:t>
            </a:r>
            <a:endParaRPr/>
          </a:p>
          <a:p>
            <a:pPr indent="-215900" lvl="0" marL="285750" rtl="0" algn="l">
              <a:lnSpc>
                <a:spcPct val="100000"/>
              </a:lnSpc>
              <a:spcBef>
                <a:spcPts val="0"/>
              </a:spcBef>
              <a:spcAft>
                <a:spcPts val="0"/>
              </a:spcAft>
              <a:buClr>
                <a:srgbClr val="42FEED"/>
              </a:buClr>
              <a:buSzPts val="1100"/>
              <a:buFont typeface="Noto Sans Symbols"/>
              <a:buNone/>
            </a:pPr>
            <a:r>
              <a:t/>
            </a:r>
            <a:endParaRPr i="1" sz="1700">
              <a:solidFill>
                <a:srgbClr val="42FEED"/>
              </a:solidFill>
              <a:latin typeface="Rajdhani"/>
              <a:ea typeface="Rajdhani"/>
              <a:cs typeface="Rajdhani"/>
              <a:sym typeface="Rajdhani"/>
            </a:endParaRPr>
          </a:p>
          <a:p>
            <a:pPr indent="-285750" lvl="0" marL="285750" rtl="0" algn="l">
              <a:lnSpc>
                <a:spcPct val="100000"/>
              </a:lnSpc>
              <a:spcBef>
                <a:spcPts val="0"/>
              </a:spcBef>
              <a:spcAft>
                <a:spcPts val="0"/>
              </a:spcAft>
              <a:buClr>
                <a:srgbClr val="42FEED"/>
              </a:buClr>
              <a:buSzPts val="1100"/>
              <a:buFont typeface="Noto Sans Symbols"/>
              <a:buChar char="⮚"/>
            </a:pPr>
            <a:r>
              <a:rPr i="1" lang="en-IN" sz="1700">
                <a:solidFill>
                  <a:srgbClr val="42FEED"/>
                </a:solidFill>
                <a:latin typeface="Rajdhani"/>
                <a:ea typeface="Rajdhani"/>
                <a:cs typeface="Rajdhani"/>
                <a:sym typeface="Rajdhani"/>
              </a:rPr>
              <a:t>NEGATIVE IMAGES: Images that don’t match any of the anchor images, and results in verification failure. Output from the model would be 0.</a:t>
            </a:r>
            <a:endParaRPr/>
          </a:p>
          <a:p>
            <a:pPr indent="-215900" lvl="0" marL="285750" rtl="0" algn="l">
              <a:lnSpc>
                <a:spcPct val="100000"/>
              </a:lnSpc>
              <a:spcBef>
                <a:spcPts val="0"/>
              </a:spcBef>
              <a:spcAft>
                <a:spcPts val="0"/>
              </a:spcAft>
              <a:buClr>
                <a:srgbClr val="42FEED"/>
              </a:buClr>
              <a:buSzPts val="1100"/>
              <a:buFont typeface="Noto Sans Symbols"/>
              <a:buNone/>
            </a:pPr>
            <a:r>
              <a:t/>
            </a:r>
            <a:endParaRPr i="1" sz="1700">
              <a:solidFill>
                <a:srgbClr val="42FEED"/>
              </a:solidFill>
              <a:latin typeface="Rajdhani"/>
              <a:ea typeface="Rajdhani"/>
              <a:cs typeface="Rajdhani"/>
              <a:sym typeface="Rajdhani"/>
            </a:endParaRPr>
          </a:p>
          <a:p>
            <a:pPr indent="-285750" lvl="0" marL="285750" rtl="0" algn="l">
              <a:lnSpc>
                <a:spcPct val="100000"/>
              </a:lnSpc>
              <a:spcBef>
                <a:spcPts val="0"/>
              </a:spcBef>
              <a:spcAft>
                <a:spcPts val="0"/>
              </a:spcAft>
              <a:buClr>
                <a:srgbClr val="42FEED"/>
              </a:buClr>
              <a:buSzPts val="1100"/>
              <a:buFont typeface="Noto Sans Symbols"/>
              <a:buChar char="⮚"/>
            </a:pPr>
            <a:r>
              <a:rPr i="1" lang="en-IN" sz="1700">
                <a:solidFill>
                  <a:srgbClr val="42FEED"/>
                </a:solidFill>
                <a:latin typeface="Rajdhani"/>
                <a:ea typeface="Rajdhani"/>
                <a:cs typeface="Rajdhani"/>
                <a:sym typeface="Rajdhani"/>
              </a:rPr>
              <a:t>The Anchor images and positive images dataset is personally created by me (user data), for the negative images used during model training has been obtained from the “Labelled faces in the wild” data set.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25"/>
          <p:cNvSpPr txBox="1"/>
          <p:nvPr>
            <p:ph type="title"/>
          </p:nvPr>
        </p:nvSpPr>
        <p:spPr>
          <a:xfrm>
            <a:off x="358140" y="971850"/>
            <a:ext cx="4312919"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IN" sz="4500"/>
              <a:t>IMPLEMENTATION</a:t>
            </a:r>
            <a:endParaRPr sz="4500"/>
          </a:p>
        </p:txBody>
      </p:sp>
      <p:sp>
        <p:nvSpPr>
          <p:cNvPr id="361" name="Google Shape;361;p25"/>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IN"/>
              <a:t>02</a:t>
            </a:r>
            <a:endParaRPr/>
          </a:p>
        </p:txBody>
      </p:sp>
      <p:cxnSp>
        <p:nvCxnSpPr>
          <p:cNvPr id="362" name="Google Shape;362;p25"/>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26"/>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sz="3000"/>
              <a:t>SIAM</a:t>
            </a:r>
            <a:r>
              <a:rPr lang="en-IN"/>
              <a:t>ESE NETWORK MODEL</a:t>
            </a:r>
            <a:endParaRPr sz="3000"/>
          </a:p>
        </p:txBody>
      </p:sp>
      <p:sp>
        <p:nvSpPr>
          <p:cNvPr id="368" name="Google Shape;368;p26"/>
          <p:cNvSpPr txBox="1"/>
          <p:nvPr>
            <p:ph idx="1" type="body"/>
          </p:nvPr>
        </p:nvSpPr>
        <p:spPr>
          <a:xfrm>
            <a:off x="720000" y="1152475"/>
            <a:ext cx="4888320" cy="3606000"/>
          </a:xfrm>
          <a:prstGeom prst="rect">
            <a:avLst/>
          </a:prstGeom>
          <a:solidFill>
            <a:schemeClr val="dk1">
              <a:alpha val="56470"/>
            </a:schemeClr>
          </a:solidFill>
          <a:ln>
            <a:noFill/>
          </a:ln>
        </p:spPr>
        <p:txBody>
          <a:bodyPr anchorCtr="0" anchor="t" bIns="91425" lIns="234000" spcFirstLastPara="1" rIns="234000" wrap="square" tIns="234000">
            <a:noAutofit/>
          </a:bodyPr>
          <a:lstStyle/>
          <a:p>
            <a:pPr indent="0" lvl="0" marL="0" rtl="0" algn="l">
              <a:lnSpc>
                <a:spcPct val="100000"/>
              </a:lnSpc>
              <a:spcBef>
                <a:spcPts val="0"/>
              </a:spcBef>
              <a:spcAft>
                <a:spcPts val="0"/>
              </a:spcAft>
              <a:buClr>
                <a:srgbClr val="42FEED"/>
              </a:buClr>
              <a:buSzPts val="1100"/>
              <a:buNone/>
            </a:pPr>
            <a:r>
              <a:rPr i="1" lang="en-IN" sz="1800">
                <a:solidFill>
                  <a:srgbClr val="42FEED"/>
                </a:solidFill>
                <a:latin typeface="Rajdhani"/>
                <a:ea typeface="Rajdhani"/>
                <a:cs typeface="Rajdhani"/>
                <a:sym typeface="Rajdhani"/>
              </a:rPr>
              <a:t>Research paper describing the model:</a:t>
            </a:r>
            <a:endParaRPr/>
          </a:p>
          <a:p>
            <a:pPr indent="0" lvl="0" marL="0" rtl="0" algn="l">
              <a:lnSpc>
                <a:spcPct val="100000"/>
              </a:lnSpc>
              <a:spcBef>
                <a:spcPts val="0"/>
              </a:spcBef>
              <a:spcAft>
                <a:spcPts val="0"/>
              </a:spcAft>
              <a:buClr>
                <a:srgbClr val="42FEED"/>
              </a:buClr>
              <a:buSzPts val="1100"/>
              <a:buNone/>
            </a:pPr>
            <a:r>
              <a:rPr i="1" lang="en-IN" sz="1800" u="sng">
                <a:solidFill>
                  <a:schemeClr val="hlink"/>
                </a:solidFill>
                <a:latin typeface="Rajdhani"/>
                <a:ea typeface="Rajdhani"/>
                <a:cs typeface="Rajdhani"/>
                <a:sym typeface="Rajdhani"/>
                <a:hlinkClick r:id="rId4"/>
              </a:rPr>
              <a:t>https://www.cs.cmu.edu/~rsalakhu/papers/oneshot1.pdf</a:t>
            </a:r>
            <a:endParaRPr i="1" sz="1800">
              <a:solidFill>
                <a:srgbClr val="42FEED"/>
              </a:solidFill>
              <a:latin typeface="Rajdhani"/>
              <a:ea typeface="Rajdhani"/>
              <a:cs typeface="Rajdhani"/>
              <a:sym typeface="Rajdhani"/>
            </a:endParaRPr>
          </a:p>
          <a:p>
            <a:pPr indent="0" lvl="0" marL="0" rtl="0" algn="l">
              <a:lnSpc>
                <a:spcPct val="100000"/>
              </a:lnSpc>
              <a:spcBef>
                <a:spcPts val="0"/>
              </a:spcBef>
              <a:spcAft>
                <a:spcPts val="0"/>
              </a:spcAft>
              <a:buClr>
                <a:srgbClr val="42FEED"/>
              </a:buClr>
              <a:buSzPts val="1100"/>
              <a:buNone/>
            </a:pPr>
            <a:r>
              <a:t/>
            </a:r>
            <a:endParaRPr i="1" sz="1800">
              <a:solidFill>
                <a:srgbClr val="42FEED"/>
              </a:solidFill>
              <a:latin typeface="Rajdhani"/>
              <a:ea typeface="Rajdhani"/>
              <a:cs typeface="Rajdhani"/>
              <a:sym typeface="Rajdhani"/>
            </a:endParaRPr>
          </a:p>
          <a:p>
            <a:pPr indent="0" lvl="0" marL="0" rtl="0" algn="l">
              <a:lnSpc>
                <a:spcPct val="100000"/>
              </a:lnSpc>
              <a:spcBef>
                <a:spcPts val="0"/>
              </a:spcBef>
              <a:spcAft>
                <a:spcPts val="0"/>
              </a:spcAft>
              <a:buClr>
                <a:srgbClr val="42FEED"/>
              </a:buClr>
              <a:buSzPts val="1100"/>
              <a:buNone/>
            </a:pPr>
            <a:r>
              <a:rPr lang="en-IN" sz="2000"/>
              <a:t>One particularly interesting task is classification under the restriction that we may only observe a single example of each possible class before making a prediction about a test instance. This is called one-shot learning</a:t>
            </a:r>
            <a:endParaRPr i="1" sz="2000">
              <a:solidFill>
                <a:srgbClr val="42FEED"/>
              </a:solidFill>
              <a:latin typeface="Rajdhani"/>
              <a:ea typeface="Rajdhani"/>
              <a:cs typeface="Rajdhani"/>
              <a:sym typeface="Rajdhani"/>
            </a:endParaRPr>
          </a:p>
        </p:txBody>
      </p:sp>
      <p:pic>
        <p:nvPicPr>
          <p:cNvPr id="369" name="Google Shape;369;p26"/>
          <p:cNvPicPr preferRelativeResize="0"/>
          <p:nvPr/>
        </p:nvPicPr>
        <p:blipFill rotWithShape="1">
          <a:blip r:embed="rId5">
            <a:alphaModFix/>
          </a:blip>
          <a:srcRect b="0" l="25301" r="25297" t="0"/>
          <a:stretch/>
        </p:blipFill>
        <p:spPr>
          <a:xfrm>
            <a:off x="5608320" y="1417320"/>
            <a:ext cx="2697480" cy="31796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27"/>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sz="3000"/>
              <a:t>SIAM</a:t>
            </a:r>
            <a:r>
              <a:rPr lang="en-IN"/>
              <a:t>ESE NETWORK MODEL</a:t>
            </a:r>
            <a:endParaRPr sz="3000"/>
          </a:p>
        </p:txBody>
      </p:sp>
      <p:sp>
        <p:nvSpPr>
          <p:cNvPr id="375" name="Google Shape;375;p27"/>
          <p:cNvSpPr txBox="1"/>
          <p:nvPr>
            <p:ph idx="1" type="body"/>
          </p:nvPr>
        </p:nvSpPr>
        <p:spPr>
          <a:xfrm>
            <a:off x="720000" y="1152475"/>
            <a:ext cx="4888320" cy="3606000"/>
          </a:xfrm>
          <a:prstGeom prst="rect">
            <a:avLst/>
          </a:prstGeom>
          <a:solidFill>
            <a:schemeClr val="dk1">
              <a:alpha val="56470"/>
            </a:schemeClr>
          </a:solidFill>
          <a:ln>
            <a:noFill/>
          </a:ln>
        </p:spPr>
        <p:txBody>
          <a:bodyPr anchorCtr="0" anchor="t" bIns="91425" lIns="234000" spcFirstLastPara="1" rIns="234000" wrap="square" tIns="234000">
            <a:noAutofit/>
          </a:bodyPr>
          <a:lstStyle/>
          <a:p>
            <a:pPr indent="0" lvl="0" marL="0" rtl="0" algn="l">
              <a:lnSpc>
                <a:spcPct val="100000"/>
              </a:lnSpc>
              <a:spcBef>
                <a:spcPts val="0"/>
              </a:spcBef>
              <a:spcAft>
                <a:spcPts val="0"/>
              </a:spcAft>
              <a:buClr>
                <a:srgbClr val="42FEED"/>
              </a:buClr>
              <a:buSzPts val="1100"/>
              <a:buNone/>
            </a:pPr>
            <a:r>
              <a:t/>
            </a:r>
            <a:endParaRPr i="1" sz="1800">
              <a:solidFill>
                <a:srgbClr val="42FEED"/>
              </a:solidFill>
              <a:latin typeface="Rajdhani"/>
              <a:ea typeface="Rajdhani"/>
              <a:cs typeface="Rajdhani"/>
              <a:sym typeface="Rajdhani"/>
            </a:endParaRPr>
          </a:p>
        </p:txBody>
      </p:sp>
      <p:pic>
        <p:nvPicPr>
          <p:cNvPr id="376" name="Google Shape;376;p27"/>
          <p:cNvPicPr preferRelativeResize="0"/>
          <p:nvPr/>
        </p:nvPicPr>
        <p:blipFill rotWithShape="1">
          <a:blip r:embed="rId4">
            <a:alphaModFix/>
          </a:blip>
          <a:srcRect b="0" l="0" r="0" t="0"/>
          <a:stretch/>
        </p:blipFill>
        <p:spPr>
          <a:xfrm>
            <a:off x="4745302" y="1367102"/>
            <a:ext cx="4286457" cy="3391373"/>
          </a:xfrm>
          <a:prstGeom prst="rect">
            <a:avLst/>
          </a:prstGeom>
          <a:noFill/>
          <a:ln>
            <a:noFill/>
          </a:ln>
        </p:spPr>
      </p:pic>
      <p:pic>
        <p:nvPicPr>
          <p:cNvPr id="377" name="Google Shape;377;p27"/>
          <p:cNvPicPr preferRelativeResize="0"/>
          <p:nvPr/>
        </p:nvPicPr>
        <p:blipFill rotWithShape="1">
          <a:blip r:embed="rId5">
            <a:alphaModFix/>
          </a:blip>
          <a:srcRect b="0" l="0" r="0" t="0"/>
          <a:stretch/>
        </p:blipFill>
        <p:spPr>
          <a:xfrm>
            <a:off x="189888" y="1367102"/>
            <a:ext cx="4382112" cy="33913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28"/>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sz="3000"/>
              <a:t>SIAM</a:t>
            </a:r>
            <a:r>
              <a:rPr lang="en-IN"/>
              <a:t>ESE NETWORK MODEL</a:t>
            </a:r>
            <a:endParaRPr sz="3000"/>
          </a:p>
        </p:txBody>
      </p:sp>
      <p:sp>
        <p:nvSpPr>
          <p:cNvPr id="383" name="Google Shape;383;p28"/>
          <p:cNvSpPr txBox="1"/>
          <p:nvPr>
            <p:ph idx="1" type="body"/>
          </p:nvPr>
        </p:nvSpPr>
        <p:spPr>
          <a:xfrm>
            <a:off x="720000" y="1152475"/>
            <a:ext cx="4888320" cy="3606000"/>
          </a:xfrm>
          <a:prstGeom prst="rect">
            <a:avLst/>
          </a:prstGeom>
          <a:solidFill>
            <a:schemeClr val="dk1">
              <a:alpha val="56470"/>
            </a:schemeClr>
          </a:solidFill>
          <a:ln>
            <a:noFill/>
          </a:ln>
        </p:spPr>
        <p:txBody>
          <a:bodyPr anchorCtr="0" anchor="t" bIns="91425" lIns="234000" spcFirstLastPara="1" rIns="234000" wrap="square" tIns="234000">
            <a:noAutofit/>
          </a:bodyPr>
          <a:lstStyle/>
          <a:p>
            <a:pPr indent="0" lvl="0" marL="0" rtl="0" algn="l">
              <a:lnSpc>
                <a:spcPct val="100000"/>
              </a:lnSpc>
              <a:spcBef>
                <a:spcPts val="0"/>
              </a:spcBef>
              <a:spcAft>
                <a:spcPts val="0"/>
              </a:spcAft>
              <a:buClr>
                <a:srgbClr val="42FEED"/>
              </a:buClr>
              <a:buSzPts val="1100"/>
              <a:buNone/>
            </a:pPr>
            <a:r>
              <a:t/>
            </a:r>
            <a:endParaRPr i="1" sz="1800">
              <a:solidFill>
                <a:srgbClr val="42FEED"/>
              </a:solidFill>
              <a:latin typeface="Rajdhani"/>
              <a:ea typeface="Rajdhani"/>
              <a:cs typeface="Rajdhani"/>
              <a:sym typeface="Rajdhani"/>
            </a:endParaRPr>
          </a:p>
        </p:txBody>
      </p:sp>
      <p:pic>
        <p:nvPicPr>
          <p:cNvPr id="384" name="Google Shape;384;p28"/>
          <p:cNvPicPr preferRelativeResize="0"/>
          <p:nvPr/>
        </p:nvPicPr>
        <p:blipFill rotWithShape="1">
          <a:blip r:embed="rId4">
            <a:alphaModFix/>
          </a:blip>
          <a:srcRect b="0" l="0" r="0" t="0"/>
          <a:stretch/>
        </p:blipFill>
        <p:spPr>
          <a:xfrm>
            <a:off x="247650" y="1657444"/>
            <a:ext cx="8648700" cy="21029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29"/>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sz="3000"/>
              <a:t>SIAM</a:t>
            </a:r>
            <a:r>
              <a:rPr lang="en-IN"/>
              <a:t>ESE NETWORK MODEL - CODE</a:t>
            </a:r>
            <a:endParaRPr sz="3000"/>
          </a:p>
        </p:txBody>
      </p:sp>
      <p:sp>
        <p:nvSpPr>
          <p:cNvPr id="390" name="Google Shape;390;p29"/>
          <p:cNvSpPr txBox="1"/>
          <p:nvPr>
            <p:ph idx="1" type="body"/>
          </p:nvPr>
        </p:nvSpPr>
        <p:spPr>
          <a:xfrm>
            <a:off x="720000" y="1152475"/>
            <a:ext cx="4888320" cy="3606000"/>
          </a:xfrm>
          <a:prstGeom prst="rect">
            <a:avLst/>
          </a:prstGeom>
          <a:solidFill>
            <a:schemeClr val="dk1">
              <a:alpha val="56470"/>
            </a:schemeClr>
          </a:solidFill>
          <a:ln>
            <a:noFill/>
          </a:ln>
        </p:spPr>
        <p:txBody>
          <a:bodyPr anchorCtr="0" anchor="t" bIns="91425" lIns="234000" spcFirstLastPara="1" rIns="234000" wrap="square" tIns="234000">
            <a:noAutofit/>
          </a:bodyPr>
          <a:lstStyle/>
          <a:p>
            <a:pPr indent="0" lvl="0" marL="0" rtl="0" algn="l">
              <a:lnSpc>
                <a:spcPct val="100000"/>
              </a:lnSpc>
              <a:spcBef>
                <a:spcPts val="0"/>
              </a:spcBef>
              <a:spcAft>
                <a:spcPts val="0"/>
              </a:spcAft>
              <a:buClr>
                <a:srgbClr val="42FEED"/>
              </a:buClr>
              <a:buSzPts val="1100"/>
              <a:buNone/>
            </a:pPr>
            <a:r>
              <a:t/>
            </a:r>
            <a:endParaRPr i="1" sz="1800">
              <a:solidFill>
                <a:srgbClr val="42FEED"/>
              </a:solidFill>
              <a:latin typeface="Rajdhani"/>
              <a:ea typeface="Rajdhani"/>
              <a:cs typeface="Rajdhani"/>
              <a:sym typeface="Rajdhani"/>
            </a:endParaRPr>
          </a:p>
        </p:txBody>
      </p:sp>
      <p:pic>
        <p:nvPicPr>
          <p:cNvPr id="391" name="Google Shape;391;p29"/>
          <p:cNvPicPr preferRelativeResize="0"/>
          <p:nvPr/>
        </p:nvPicPr>
        <p:blipFill rotWithShape="1">
          <a:blip r:embed="rId4">
            <a:alphaModFix/>
          </a:blip>
          <a:srcRect b="0" l="0" r="0" t="0"/>
          <a:stretch/>
        </p:blipFill>
        <p:spPr>
          <a:xfrm>
            <a:off x="2133599" y="1152475"/>
            <a:ext cx="4744925" cy="36671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30"/>
          <p:cNvSpPr txBox="1"/>
          <p:nvPr>
            <p:ph type="title"/>
          </p:nvPr>
        </p:nvSpPr>
        <p:spPr>
          <a:xfrm>
            <a:off x="723918" y="1262930"/>
            <a:ext cx="2755832" cy="210437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IN"/>
              <a:t>STEPS IN BUILDING THE MODEL</a:t>
            </a:r>
            <a:endParaRPr/>
          </a:p>
        </p:txBody>
      </p:sp>
      <p:cxnSp>
        <p:nvCxnSpPr>
          <p:cNvPr id="397" name="Google Shape;397;p30"/>
          <p:cNvCxnSpPr/>
          <p:nvPr/>
        </p:nvCxnSpPr>
        <p:spPr>
          <a:xfrm>
            <a:off x="6151725" y="630600"/>
            <a:ext cx="0" cy="3882300"/>
          </a:xfrm>
          <a:prstGeom prst="straightConnector1">
            <a:avLst/>
          </a:prstGeom>
          <a:noFill/>
          <a:ln cap="flat" cmpd="sng" w="19050">
            <a:solidFill>
              <a:schemeClr val="lt2"/>
            </a:solidFill>
            <a:prstDash val="solid"/>
            <a:round/>
            <a:headEnd len="med" w="med" type="oval"/>
            <a:tailEnd len="med" w="med" type="oval"/>
          </a:ln>
        </p:spPr>
      </p:cxnSp>
      <p:sp>
        <p:nvSpPr>
          <p:cNvPr id="398" name="Google Shape;398;p30"/>
          <p:cNvSpPr txBox="1"/>
          <p:nvPr/>
        </p:nvSpPr>
        <p:spPr>
          <a:xfrm>
            <a:off x="3584050" y="949342"/>
            <a:ext cx="2463425" cy="626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IN" sz="1400" u="none" cap="none" strike="noStrike">
                <a:solidFill>
                  <a:schemeClr val="lt2"/>
                </a:solidFill>
                <a:latin typeface="Fira Sans Condensed Light"/>
                <a:ea typeface="Fira Sans Condensed Light"/>
                <a:cs typeface="Fira Sans Condensed Light"/>
                <a:sym typeface="Fira Sans Condensed Light"/>
              </a:rPr>
              <a:t>Collect positives and anchors</a:t>
            </a:r>
            <a:endParaRPr b="1" i="0" sz="1400" u="none" cap="none" strike="noStrike">
              <a:solidFill>
                <a:schemeClr val="lt2"/>
              </a:solidFill>
              <a:latin typeface="Fira Sans Condensed Light"/>
              <a:ea typeface="Fira Sans Condensed Light"/>
              <a:cs typeface="Fira Sans Condensed Light"/>
              <a:sym typeface="Fira Sans Condensed Light"/>
            </a:endParaRPr>
          </a:p>
        </p:txBody>
      </p:sp>
      <p:sp>
        <p:nvSpPr>
          <p:cNvPr id="399" name="Google Shape;399;p30"/>
          <p:cNvSpPr txBox="1"/>
          <p:nvPr/>
        </p:nvSpPr>
        <p:spPr>
          <a:xfrm>
            <a:off x="6256024" y="1468604"/>
            <a:ext cx="2255513" cy="43465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chemeClr val="lt2"/>
                </a:solidFill>
                <a:latin typeface="Fira Sans Condensed Light"/>
                <a:ea typeface="Fira Sans Condensed Light"/>
                <a:cs typeface="Fira Sans Condensed Light"/>
                <a:sym typeface="Fira Sans Condensed Light"/>
              </a:rPr>
              <a:t>Load and preprocess images</a:t>
            </a:r>
            <a:endParaRPr b="1" i="0" sz="1400" u="none" cap="none" strike="noStrike">
              <a:solidFill>
                <a:schemeClr val="lt2"/>
              </a:solidFill>
              <a:latin typeface="Rajdhani"/>
              <a:ea typeface="Rajdhani"/>
              <a:cs typeface="Rajdhani"/>
              <a:sym typeface="Rajdhani"/>
            </a:endParaRPr>
          </a:p>
        </p:txBody>
      </p:sp>
      <p:sp>
        <p:nvSpPr>
          <p:cNvPr id="400" name="Google Shape;400;p30"/>
          <p:cNvSpPr txBox="1"/>
          <p:nvPr/>
        </p:nvSpPr>
        <p:spPr>
          <a:xfrm>
            <a:off x="6221009" y="2393345"/>
            <a:ext cx="2098716" cy="3631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chemeClr val="lt2"/>
                </a:solidFill>
                <a:latin typeface="Fira Sans Condensed Light"/>
                <a:ea typeface="Fira Sans Condensed Light"/>
                <a:cs typeface="Fira Sans Condensed Light"/>
                <a:sym typeface="Fira Sans Condensed Light"/>
              </a:rPr>
              <a:t>Training</a:t>
            </a:r>
            <a:endParaRPr b="1" i="0" sz="1400" u="none" cap="none" strike="noStrike">
              <a:solidFill>
                <a:schemeClr val="lt2"/>
              </a:solidFill>
              <a:latin typeface="Fira Sans Condensed Light"/>
              <a:ea typeface="Fira Sans Condensed Light"/>
              <a:cs typeface="Fira Sans Condensed Light"/>
              <a:sym typeface="Fira Sans Condensed Light"/>
            </a:endParaRPr>
          </a:p>
        </p:txBody>
      </p:sp>
      <p:sp>
        <p:nvSpPr>
          <p:cNvPr id="401" name="Google Shape;401;p30"/>
          <p:cNvSpPr txBox="1"/>
          <p:nvPr/>
        </p:nvSpPr>
        <p:spPr>
          <a:xfrm>
            <a:off x="3983775" y="2710961"/>
            <a:ext cx="2063700" cy="85679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IN" sz="1400" u="none" cap="none" strike="noStrike">
                <a:solidFill>
                  <a:schemeClr val="lt2"/>
                </a:solidFill>
                <a:latin typeface="Fira Sans Condensed Light"/>
                <a:ea typeface="Fira Sans Condensed Light"/>
                <a:cs typeface="Fira Sans Condensed Light"/>
                <a:sym typeface="Fira Sans Condensed Light"/>
              </a:rPr>
              <a:t>Evaluate and save the model</a:t>
            </a:r>
            <a:endParaRPr b="1" i="0" sz="1400" u="none" cap="none" strike="noStrike">
              <a:solidFill>
                <a:schemeClr val="lt2"/>
              </a:solidFill>
              <a:latin typeface="Fira Sans Condensed Light"/>
              <a:ea typeface="Fira Sans Condensed Light"/>
              <a:cs typeface="Fira Sans Condensed Light"/>
              <a:sym typeface="Fira Sans Condensed Light"/>
            </a:endParaRPr>
          </a:p>
        </p:txBody>
      </p:sp>
      <p:sp>
        <p:nvSpPr>
          <p:cNvPr id="402" name="Google Shape;402;p30"/>
          <p:cNvSpPr txBox="1"/>
          <p:nvPr/>
        </p:nvSpPr>
        <p:spPr>
          <a:xfrm>
            <a:off x="6256025" y="3367300"/>
            <a:ext cx="2063700" cy="6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chemeClr val="lt2"/>
                </a:solidFill>
                <a:latin typeface="Fira Sans Condensed Light"/>
                <a:ea typeface="Fira Sans Condensed Light"/>
                <a:cs typeface="Fira Sans Condensed Light"/>
                <a:sym typeface="Fira Sans Condensed Light"/>
              </a:rPr>
              <a:t>Real time test</a:t>
            </a:r>
            <a:endParaRPr b="1" i="0" sz="1400" u="none" cap="none" strike="noStrike">
              <a:solidFill>
                <a:schemeClr val="lt2"/>
              </a:solidFill>
              <a:latin typeface="Fira Sans Condensed Light"/>
              <a:ea typeface="Fira Sans Condensed Light"/>
              <a:cs typeface="Fira Sans Condensed Light"/>
              <a:sym typeface="Fira Sans Condensed Light"/>
            </a:endParaRPr>
          </a:p>
        </p:txBody>
      </p:sp>
      <p:sp>
        <p:nvSpPr>
          <p:cNvPr id="403" name="Google Shape;403;p30"/>
          <p:cNvSpPr txBox="1"/>
          <p:nvPr/>
        </p:nvSpPr>
        <p:spPr>
          <a:xfrm>
            <a:off x="4000513" y="1697240"/>
            <a:ext cx="2063700" cy="785085"/>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IN" sz="1400" u="none" cap="none" strike="noStrike">
                <a:solidFill>
                  <a:schemeClr val="lt2"/>
                </a:solidFill>
                <a:latin typeface="Fira Sans Condensed Light"/>
                <a:ea typeface="Fira Sans Condensed Light"/>
                <a:cs typeface="Fira Sans Condensed Light"/>
                <a:sym typeface="Fira Sans Condensed Light"/>
              </a:rPr>
              <a:t>Model Engineering</a:t>
            </a:r>
            <a:endParaRPr b="1" i="0" sz="1400" u="none" cap="none" strike="noStrike">
              <a:solidFill>
                <a:schemeClr val="lt2"/>
              </a:solidFill>
              <a:latin typeface="Fira Sans Condensed Light"/>
              <a:ea typeface="Fira Sans Condensed Light"/>
              <a:cs typeface="Fira Sans Condensed Light"/>
              <a:sym typeface="Fira Sans Condensed Light"/>
            </a:endParaRPr>
          </a:p>
        </p:txBody>
      </p:sp>
      <p:cxnSp>
        <p:nvCxnSpPr>
          <p:cNvPr id="404" name="Google Shape;404;p30"/>
          <p:cNvCxnSpPr/>
          <p:nvPr/>
        </p:nvCxnSpPr>
        <p:spPr>
          <a:xfrm>
            <a:off x="6047475" y="1262930"/>
            <a:ext cx="208500" cy="0"/>
          </a:xfrm>
          <a:prstGeom prst="straightConnector1">
            <a:avLst/>
          </a:prstGeom>
          <a:noFill/>
          <a:ln cap="flat" cmpd="sng" w="19050">
            <a:solidFill>
              <a:schemeClr val="lt2"/>
            </a:solidFill>
            <a:prstDash val="solid"/>
            <a:round/>
            <a:headEnd len="sm" w="sm" type="none"/>
            <a:tailEnd len="sm" w="sm" type="none"/>
          </a:ln>
        </p:spPr>
      </p:cxnSp>
      <p:cxnSp>
        <p:nvCxnSpPr>
          <p:cNvPr id="405" name="Google Shape;405;p30"/>
          <p:cNvCxnSpPr/>
          <p:nvPr/>
        </p:nvCxnSpPr>
        <p:spPr>
          <a:xfrm>
            <a:off x="6064213" y="2072610"/>
            <a:ext cx="191762" cy="0"/>
          </a:xfrm>
          <a:prstGeom prst="straightConnector1">
            <a:avLst/>
          </a:prstGeom>
          <a:noFill/>
          <a:ln cap="flat" cmpd="sng" w="19050">
            <a:solidFill>
              <a:schemeClr val="lt2"/>
            </a:solidFill>
            <a:prstDash val="solid"/>
            <a:round/>
            <a:headEnd len="sm" w="sm" type="none"/>
            <a:tailEnd len="sm" w="sm" type="none"/>
          </a:ln>
        </p:spPr>
      </p:cxnSp>
      <p:cxnSp>
        <p:nvCxnSpPr>
          <p:cNvPr id="406" name="Google Shape;406;p30"/>
          <p:cNvCxnSpPr>
            <a:stCxn id="401" idx="3"/>
          </p:cNvCxnSpPr>
          <p:nvPr/>
        </p:nvCxnSpPr>
        <p:spPr>
          <a:xfrm flipH="1" rot="10800000">
            <a:off x="6047475" y="3131860"/>
            <a:ext cx="193200" cy="7500"/>
          </a:xfrm>
          <a:prstGeom prst="straightConnector1">
            <a:avLst/>
          </a:prstGeom>
          <a:noFill/>
          <a:ln cap="flat" cmpd="sng" w="19050">
            <a:solidFill>
              <a:schemeClr val="lt2"/>
            </a:solidFill>
            <a:prstDash val="solid"/>
            <a:round/>
            <a:headEnd len="sm" w="sm" type="none"/>
            <a:tailEnd len="sm" w="sm" type="none"/>
          </a:ln>
        </p:spPr>
      </p:cxnSp>
      <p:cxnSp>
        <p:nvCxnSpPr>
          <p:cNvPr id="407" name="Google Shape;407;p30"/>
          <p:cNvCxnSpPr>
            <a:endCxn id="402" idx="1"/>
          </p:cNvCxnSpPr>
          <p:nvPr/>
        </p:nvCxnSpPr>
        <p:spPr>
          <a:xfrm>
            <a:off x="6064325" y="3680500"/>
            <a:ext cx="191700" cy="0"/>
          </a:xfrm>
          <a:prstGeom prst="straightConnector1">
            <a:avLst/>
          </a:prstGeom>
          <a:noFill/>
          <a:ln cap="flat" cmpd="sng" w="19050">
            <a:solidFill>
              <a:schemeClr val="lt2"/>
            </a:solidFill>
            <a:prstDash val="solid"/>
            <a:round/>
            <a:headEnd len="sm" w="sm" type="none"/>
            <a:tailEnd len="sm" w="sm" type="none"/>
          </a:ln>
        </p:spPr>
      </p:cxnSp>
      <p:cxnSp>
        <p:nvCxnSpPr>
          <p:cNvPr id="408" name="Google Shape;408;p30"/>
          <p:cNvCxnSpPr/>
          <p:nvPr/>
        </p:nvCxnSpPr>
        <p:spPr>
          <a:xfrm>
            <a:off x="6016950" y="874310"/>
            <a:ext cx="239025" cy="0"/>
          </a:xfrm>
          <a:prstGeom prst="straightConnector1">
            <a:avLst/>
          </a:prstGeom>
          <a:noFill/>
          <a:ln cap="flat" cmpd="sng" w="19050">
            <a:solidFill>
              <a:schemeClr val="lt2"/>
            </a:solidFill>
            <a:prstDash val="solid"/>
            <a:round/>
            <a:headEnd len="sm" w="sm" type="none"/>
            <a:tailEnd len="sm" w="sm" type="none"/>
          </a:ln>
        </p:spPr>
      </p:cxnSp>
      <p:sp>
        <p:nvSpPr>
          <p:cNvPr id="409" name="Google Shape;409;p30"/>
          <p:cNvSpPr txBox="1"/>
          <p:nvPr/>
        </p:nvSpPr>
        <p:spPr>
          <a:xfrm>
            <a:off x="6286501" y="720421"/>
            <a:ext cx="10871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400" u="none" cap="none" strike="noStrike">
                <a:solidFill>
                  <a:schemeClr val="lt2"/>
                </a:solidFill>
                <a:latin typeface="Fira Sans Condensed Light"/>
                <a:ea typeface="Fira Sans Condensed Light"/>
                <a:cs typeface="Fira Sans Condensed Light"/>
                <a:sym typeface="Fira Sans Condensed Light"/>
              </a:rPr>
              <a:t>Setup</a:t>
            </a:r>
            <a:endParaRPr b="1" i="0" sz="1400" u="none" cap="none" strike="noStrike">
              <a:solidFill>
                <a:schemeClr val="lt2"/>
              </a:solidFill>
              <a:latin typeface="Fira Sans Condensed Light"/>
              <a:ea typeface="Fira Sans Condensed Light"/>
              <a:cs typeface="Fira Sans Condensed Light"/>
              <a:sym typeface="Fira Sans Condensed Light"/>
            </a:endParaRPr>
          </a:p>
        </p:txBody>
      </p:sp>
      <p:cxnSp>
        <p:nvCxnSpPr>
          <p:cNvPr id="410" name="Google Shape;410;p30"/>
          <p:cNvCxnSpPr/>
          <p:nvPr/>
        </p:nvCxnSpPr>
        <p:spPr>
          <a:xfrm>
            <a:off x="6049860" y="1697240"/>
            <a:ext cx="208500" cy="0"/>
          </a:xfrm>
          <a:prstGeom prst="straightConnector1">
            <a:avLst/>
          </a:prstGeom>
          <a:noFill/>
          <a:ln cap="flat" cmpd="sng" w="19050">
            <a:solidFill>
              <a:schemeClr val="lt2"/>
            </a:solidFill>
            <a:prstDash val="solid"/>
            <a:round/>
            <a:headEnd len="sm" w="sm" type="none"/>
            <a:tailEnd len="sm" w="sm" type="none"/>
          </a:ln>
        </p:spPr>
      </p:cxnSp>
      <p:cxnSp>
        <p:nvCxnSpPr>
          <p:cNvPr id="411" name="Google Shape;411;p30"/>
          <p:cNvCxnSpPr>
            <a:endCxn id="400" idx="1"/>
          </p:cNvCxnSpPr>
          <p:nvPr/>
        </p:nvCxnSpPr>
        <p:spPr>
          <a:xfrm>
            <a:off x="6064109" y="2574900"/>
            <a:ext cx="156900" cy="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p31"/>
          <p:cNvSpPr txBox="1"/>
          <p:nvPr>
            <p:ph type="title"/>
          </p:nvPr>
        </p:nvSpPr>
        <p:spPr>
          <a:xfrm>
            <a:off x="358140" y="971850"/>
            <a:ext cx="4312919"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IN" sz="4500"/>
              <a:t>VERIFICATION TEST AND ACCURACY</a:t>
            </a:r>
            <a:endParaRPr sz="4500"/>
          </a:p>
        </p:txBody>
      </p:sp>
      <p:sp>
        <p:nvSpPr>
          <p:cNvPr id="417" name="Google Shape;417;p31"/>
          <p:cNvSpPr txBox="1"/>
          <p:nvPr>
            <p:ph idx="2" type="title"/>
          </p:nvPr>
        </p:nvSpPr>
        <p:spPr>
          <a:xfrm>
            <a:off x="4849170" y="1001125"/>
            <a:ext cx="227553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IN"/>
              <a:t>03</a:t>
            </a:r>
            <a:endParaRPr/>
          </a:p>
        </p:txBody>
      </p:sp>
      <p:cxnSp>
        <p:nvCxnSpPr>
          <p:cNvPr id="418" name="Google Shape;418;p31"/>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32"/>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a:t>VERIFICATION TEST</a:t>
            </a:r>
            <a:endParaRPr sz="3000"/>
          </a:p>
        </p:txBody>
      </p:sp>
      <p:sp>
        <p:nvSpPr>
          <p:cNvPr id="424" name="Google Shape;424;p32"/>
          <p:cNvSpPr txBox="1"/>
          <p:nvPr>
            <p:ph idx="1" type="body"/>
          </p:nvPr>
        </p:nvSpPr>
        <p:spPr>
          <a:xfrm>
            <a:off x="720000" y="1152475"/>
            <a:ext cx="2545411" cy="3606000"/>
          </a:xfrm>
          <a:prstGeom prst="rect">
            <a:avLst/>
          </a:prstGeom>
          <a:solidFill>
            <a:schemeClr val="dk1">
              <a:alpha val="56470"/>
            </a:schemeClr>
          </a:solidFill>
          <a:ln>
            <a:noFill/>
          </a:ln>
        </p:spPr>
        <p:txBody>
          <a:bodyPr anchorCtr="0" anchor="t" bIns="91425" lIns="234000" spcFirstLastPara="1" rIns="234000" wrap="square" tIns="234000">
            <a:noAutofit/>
          </a:bodyPr>
          <a:lstStyle/>
          <a:p>
            <a:pPr indent="-215900" lvl="0" marL="285750" rtl="0" algn="l">
              <a:lnSpc>
                <a:spcPct val="100000"/>
              </a:lnSpc>
              <a:spcBef>
                <a:spcPts val="0"/>
              </a:spcBef>
              <a:spcAft>
                <a:spcPts val="0"/>
              </a:spcAft>
              <a:buClr>
                <a:srgbClr val="42FEED"/>
              </a:buClr>
              <a:buSzPts val="1100"/>
              <a:buFont typeface="Noto Sans Symbols"/>
              <a:buNone/>
            </a:pPr>
            <a:r>
              <a:t/>
            </a:r>
            <a:endParaRPr i="1" sz="1800">
              <a:solidFill>
                <a:srgbClr val="42FEED"/>
              </a:solidFill>
              <a:latin typeface="Rajdhani"/>
              <a:ea typeface="Rajdhani"/>
              <a:cs typeface="Rajdhani"/>
              <a:sym typeface="Rajdhani"/>
            </a:endParaRPr>
          </a:p>
        </p:txBody>
      </p:sp>
      <p:pic>
        <p:nvPicPr>
          <p:cNvPr id="425" name="Google Shape;425;p32"/>
          <p:cNvPicPr preferRelativeResize="0"/>
          <p:nvPr/>
        </p:nvPicPr>
        <p:blipFill rotWithShape="1">
          <a:blip r:embed="rId4">
            <a:alphaModFix/>
          </a:blip>
          <a:srcRect b="0" l="0" r="0" t="0"/>
          <a:stretch/>
        </p:blipFill>
        <p:spPr>
          <a:xfrm>
            <a:off x="1016391" y="1187092"/>
            <a:ext cx="2249020" cy="3536765"/>
          </a:xfrm>
          <a:prstGeom prst="rect">
            <a:avLst/>
          </a:prstGeom>
          <a:noFill/>
          <a:ln>
            <a:noFill/>
          </a:ln>
        </p:spPr>
      </p:pic>
      <p:pic>
        <p:nvPicPr>
          <p:cNvPr id="426" name="Google Shape;426;p32"/>
          <p:cNvPicPr preferRelativeResize="0"/>
          <p:nvPr/>
        </p:nvPicPr>
        <p:blipFill rotWithShape="1">
          <a:blip r:embed="rId5">
            <a:alphaModFix/>
          </a:blip>
          <a:srcRect b="0" l="0" r="0" t="0"/>
          <a:stretch/>
        </p:blipFill>
        <p:spPr>
          <a:xfrm>
            <a:off x="6471369" y="1082525"/>
            <a:ext cx="2249021" cy="3786655"/>
          </a:xfrm>
          <a:prstGeom prst="rect">
            <a:avLst/>
          </a:prstGeom>
          <a:noFill/>
          <a:ln>
            <a:noFill/>
          </a:ln>
        </p:spPr>
      </p:pic>
      <p:sp>
        <p:nvSpPr>
          <p:cNvPr id="427" name="Google Shape;427;p32"/>
          <p:cNvSpPr txBox="1"/>
          <p:nvPr/>
        </p:nvSpPr>
        <p:spPr>
          <a:xfrm>
            <a:off x="3596641" y="1287780"/>
            <a:ext cx="25221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800" u="none" cap="none" strike="noStrike">
                <a:solidFill>
                  <a:schemeClr val="lt2"/>
                </a:solidFill>
                <a:latin typeface="Rajdhani"/>
                <a:ea typeface="Rajdhani"/>
                <a:cs typeface="Rajdhani"/>
                <a:sym typeface="Rajdhani"/>
              </a:rPr>
              <a:t>The model returns True for verifying </a:t>
            </a:r>
            <a:r>
              <a:rPr lang="en-IN" sz="1800">
                <a:solidFill>
                  <a:schemeClr val="lt2"/>
                </a:solidFill>
                <a:latin typeface="Rajdhani"/>
                <a:ea typeface="Rajdhani"/>
                <a:cs typeface="Rajdhani"/>
                <a:sym typeface="Rajdhani"/>
              </a:rPr>
              <a:t>person’s</a:t>
            </a:r>
            <a:r>
              <a:rPr b="0" i="0" lang="en-IN" sz="1800" u="none" cap="none" strike="noStrike">
                <a:solidFill>
                  <a:schemeClr val="lt2"/>
                </a:solidFill>
                <a:latin typeface="Rajdhani"/>
                <a:ea typeface="Rajdhani"/>
                <a:cs typeface="Rajdhani"/>
                <a:sym typeface="Rajdhani"/>
              </a:rPr>
              <a:t> face, whereas, for some other face (here Sundar Pichai), returns False value. This shows the model to be accurate. </a:t>
            </a:r>
            <a:endParaRPr/>
          </a:p>
          <a:p>
            <a:pPr indent="0" lvl="0" marL="0" marR="0" rtl="0" algn="l">
              <a:lnSpc>
                <a:spcPct val="100000"/>
              </a:lnSpc>
              <a:spcBef>
                <a:spcPts val="0"/>
              </a:spcBef>
              <a:spcAft>
                <a:spcPts val="0"/>
              </a:spcAft>
              <a:buNone/>
            </a:pPr>
            <a:r>
              <a:rPr b="0" i="0" lang="en-IN" sz="1800" u="none" cap="none" strike="noStrike">
                <a:solidFill>
                  <a:schemeClr val="lt2"/>
                </a:solidFill>
                <a:latin typeface="Rajdhani"/>
                <a:ea typeface="Rajdhani"/>
                <a:cs typeface="Rajdhani"/>
                <a:sym typeface="Rajdhani"/>
              </a:rPr>
              <a:t>Accuracy : 88.56%</a:t>
            </a:r>
            <a:endParaRPr b="0" i="0" sz="1800" u="none" cap="none" strike="noStrike">
              <a:solidFill>
                <a:schemeClr val="lt2"/>
              </a:solidFill>
              <a:latin typeface="Rajdhani"/>
              <a:ea typeface="Rajdhani"/>
              <a:cs typeface="Rajdhani"/>
              <a:sym typeface="Rajdhan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3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a:t>VERIFICATION AFTER BUILDING THE APP</a:t>
            </a:r>
            <a:endParaRPr sz="3000"/>
          </a:p>
        </p:txBody>
      </p:sp>
      <p:sp>
        <p:nvSpPr>
          <p:cNvPr id="433" name="Google Shape;433;p33"/>
          <p:cNvSpPr txBox="1"/>
          <p:nvPr>
            <p:ph idx="1" type="body"/>
          </p:nvPr>
        </p:nvSpPr>
        <p:spPr>
          <a:xfrm>
            <a:off x="720000" y="1152475"/>
            <a:ext cx="2545411" cy="3606000"/>
          </a:xfrm>
          <a:prstGeom prst="rect">
            <a:avLst/>
          </a:prstGeom>
          <a:solidFill>
            <a:schemeClr val="dk1">
              <a:alpha val="56470"/>
            </a:schemeClr>
          </a:solidFill>
          <a:ln>
            <a:noFill/>
          </a:ln>
        </p:spPr>
        <p:txBody>
          <a:bodyPr anchorCtr="0" anchor="t" bIns="91425" lIns="234000" spcFirstLastPara="1" rIns="234000" wrap="square" tIns="234000">
            <a:noAutofit/>
          </a:bodyPr>
          <a:lstStyle/>
          <a:p>
            <a:pPr indent="-215900" lvl="0" marL="285750" rtl="0" algn="l">
              <a:lnSpc>
                <a:spcPct val="100000"/>
              </a:lnSpc>
              <a:spcBef>
                <a:spcPts val="0"/>
              </a:spcBef>
              <a:spcAft>
                <a:spcPts val="0"/>
              </a:spcAft>
              <a:buClr>
                <a:srgbClr val="42FEED"/>
              </a:buClr>
              <a:buSzPts val="1100"/>
              <a:buFont typeface="Noto Sans Symbols"/>
              <a:buNone/>
            </a:pPr>
            <a:r>
              <a:t/>
            </a:r>
            <a:endParaRPr i="1" sz="1800">
              <a:solidFill>
                <a:srgbClr val="42FEED"/>
              </a:solidFill>
              <a:latin typeface="Rajdhani"/>
              <a:ea typeface="Rajdhani"/>
              <a:cs typeface="Rajdhani"/>
              <a:sym typeface="Rajdhani"/>
            </a:endParaRPr>
          </a:p>
        </p:txBody>
      </p:sp>
      <p:sp>
        <p:nvSpPr>
          <p:cNvPr id="434" name="Google Shape;434;p33"/>
          <p:cNvSpPr txBox="1"/>
          <p:nvPr/>
        </p:nvSpPr>
        <p:spPr>
          <a:xfrm>
            <a:off x="3596641" y="1287780"/>
            <a:ext cx="25221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800" u="none" cap="none" strike="noStrike">
                <a:solidFill>
                  <a:schemeClr val="lt2"/>
                </a:solidFill>
                <a:latin typeface="Rajdhani"/>
                <a:ea typeface="Rajdhani"/>
                <a:cs typeface="Rajdhani"/>
                <a:sym typeface="Rajdhani"/>
              </a:rPr>
              <a:t>The model returns True for verifying with</a:t>
            </a:r>
            <a:r>
              <a:rPr lang="en-IN" sz="1800">
                <a:solidFill>
                  <a:schemeClr val="lt2"/>
                </a:solidFill>
                <a:latin typeface="Rajdhani"/>
                <a:ea typeface="Rajdhani"/>
                <a:cs typeface="Rajdhani"/>
                <a:sym typeface="Rajdhani"/>
              </a:rPr>
              <a:t> person’s</a:t>
            </a:r>
            <a:r>
              <a:rPr b="0" i="0" lang="en-IN" sz="1800" u="none" cap="none" strike="noStrike">
                <a:solidFill>
                  <a:schemeClr val="lt2"/>
                </a:solidFill>
                <a:latin typeface="Rajdhani"/>
                <a:ea typeface="Rajdhani"/>
                <a:cs typeface="Rajdhani"/>
                <a:sym typeface="Rajdhani"/>
              </a:rPr>
              <a:t> face, whereas, for some other face (here Kalpana Chawla), returns False value. This shows the model to be accurate. </a:t>
            </a:r>
            <a:endParaRPr/>
          </a:p>
          <a:p>
            <a:pPr indent="0" lvl="0" marL="0" marR="0" rtl="0" algn="l">
              <a:lnSpc>
                <a:spcPct val="100000"/>
              </a:lnSpc>
              <a:spcBef>
                <a:spcPts val="0"/>
              </a:spcBef>
              <a:spcAft>
                <a:spcPts val="0"/>
              </a:spcAft>
              <a:buNone/>
            </a:pPr>
            <a:r>
              <a:rPr b="0" i="0" lang="en-IN" sz="1800" u="none" cap="none" strike="noStrike">
                <a:solidFill>
                  <a:schemeClr val="lt2"/>
                </a:solidFill>
                <a:latin typeface="Rajdhani"/>
                <a:ea typeface="Rajdhani"/>
                <a:cs typeface="Rajdhani"/>
                <a:sym typeface="Rajdhani"/>
              </a:rPr>
              <a:t>Accuracy : 88.56%</a:t>
            </a:r>
            <a:endParaRPr b="0" i="0" sz="1800" u="none" cap="none" strike="noStrike">
              <a:solidFill>
                <a:schemeClr val="lt2"/>
              </a:solidFill>
              <a:latin typeface="Rajdhani"/>
              <a:ea typeface="Rajdhani"/>
              <a:cs typeface="Rajdhani"/>
              <a:sym typeface="Rajdhani"/>
            </a:endParaRPr>
          </a:p>
        </p:txBody>
      </p:sp>
      <p:pic>
        <p:nvPicPr>
          <p:cNvPr id="435" name="Google Shape;435;p33"/>
          <p:cNvPicPr preferRelativeResize="0"/>
          <p:nvPr/>
        </p:nvPicPr>
        <p:blipFill rotWithShape="1">
          <a:blip r:embed="rId4">
            <a:alphaModFix/>
          </a:blip>
          <a:srcRect b="0" l="0" r="0" t="0"/>
          <a:stretch/>
        </p:blipFill>
        <p:spPr>
          <a:xfrm>
            <a:off x="869153" y="1082525"/>
            <a:ext cx="2238258" cy="3895809"/>
          </a:xfrm>
          <a:prstGeom prst="rect">
            <a:avLst/>
          </a:prstGeom>
          <a:noFill/>
          <a:ln>
            <a:noFill/>
          </a:ln>
        </p:spPr>
      </p:pic>
      <p:pic>
        <p:nvPicPr>
          <p:cNvPr id="436" name="Google Shape;436;p33"/>
          <p:cNvPicPr preferRelativeResize="0"/>
          <p:nvPr/>
        </p:nvPicPr>
        <p:blipFill rotWithShape="1">
          <a:blip r:embed="rId5">
            <a:alphaModFix/>
          </a:blip>
          <a:srcRect b="0" l="0" r="0" t="0"/>
          <a:stretch/>
        </p:blipFill>
        <p:spPr>
          <a:xfrm>
            <a:off x="6210617" y="1009308"/>
            <a:ext cx="2362535" cy="406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4">
            <a:alphaModFix/>
          </a:blip>
          <a:srcRect b="0" l="16989" r="26883" t="0"/>
          <a:stretch/>
        </p:blipFill>
        <p:spPr>
          <a:xfrm>
            <a:off x="618200" y="801425"/>
            <a:ext cx="3532800" cy="3540600"/>
          </a:xfrm>
          <a:prstGeom prst="ellipse">
            <a:avLst/>
          </a:prstGeom>
          <a:noFill/>
          <a:ln>
            <a:noFill/>
          </a:ln>
        </p:spPr>
      </p:pic>
      <p:sp>
        <p:nvSpPr>
          <p:cNvPr id="64" name="Google Shape;64;p16"/>
          <p:cNvSpPr txBox="1"/>
          <p:nvPr>
            <p:ph type="title"/>
          </p:nvPr>
        </p:nvSpPr>
        <p:spPr>
          <a:xfrm>
            <a:off x="4634134" y="1434600"/>
            <a:ext cx="4029805" cy="2274300"/>
          </a:xfrm>
          <a:prstGeom prst="rect">
            <a:avLst/>
          </a:prstGeom>
          <a:noFill/>
          <a:ln>
            <a:noFill/>
          </a:ln>
        </p:spPr>
        <p:txBody>
          <a:bodyPr anchorCtr="0" anchor="ctr"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lang="en-IN" sz="2800"/>
              <a:t>ROSHAN S- 19BCE1583</a:t>
            </a:r>
            <a:endParaRPr sz="2800"/>
          </a:p>
          <a:p>
            <a:pPr indent="-406400" lvl="0" marL="457200" rtl="0" algn="l">
              <a:lnSpc>
                <a:spcPct val="100000"/>
              </a:lnSpc>
              <a:spcBef>
                <a:spcPts val="0"/>
              </a:spcBef>
              <a:spcAft>
                <a:spcPts val="0"/>
              </a:spcAft>
              <a:buSzPts val="2800"/>
              <a:buChar char="●"/>
            </a:pPr>
            <a:r>
              <a:rPr lang="en-IN" sz="2800"/>
              <a:t>SAADHIKHA SHREE S- 19BPS1075</a:t>
            </a:r>
            <a:endParaRPr sz="2800"/>
          </a:p>
          <a:p>
            <a:pPr indent="-406400" lvl="0" marL="457200" rtl="0" algn="l">
              <a:lnSpc>
                <a:spcPct val="100000"/>
              </a:lnSpc>
              <a:spcBef>
                <a:spcPts val="0"/>
              </a:spcBef>
              <a:spcAft>
                <a:spcPts val="0"/>
              </a:spcAft>
              <a:buSzPts val="2800"/>
              <a:buChar char="●"/>
            </a:pPr>
            <a:r>
              <a:rPr lang="en-IN" sz="2800"/>
              <a:t>SRUTHIKA B- 19BPS1112</a:t>
            </a:r>
            <a:endParaRPr sz="2800"/>
          </a:p>
        </p:txBody>
      </p:sp>
      <p:sp>
        <p:nvSpPr>
          <p:cNvPr id="65" name="Google Shape;65;p16"/>
          <p:cNvSpPr txBox="1"/>
          <p:nvPr/>
        </p:nvSpPr>
        <p:spPr>
          <a:xfrm>
            <a:off x="4404250" y="676775"/>
            <a:ext cx="4029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3000">
                <a:solidFill>
                  <a:srgbClr val="FFFFFF"/>
                </a:solidFill>
                <a:latin typeface="Rajdhani"/>
                <a:ea typeface="Rajdhani"/>
                <a:cs typeface="Rajdhani"/>
                <a:sym typeface="Rajdhani"/>
              </a:rPr>
              <a:t>TEAM</a:t>
            </a:r>
            <a:endParaRPr b="1" sz="3000">
              <a:solidFill>
                <a:srgbClr val="FFFFFF"/>
              </a:solidFill>
              <a:latin typeface="Rajdhani"/>
              <a:ea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34"/>
          <p:cNvSpPr txBox="1"/>
          <p:nvPr>
            <p:ph type="title"/>
          </p:nvPr>
        </p:nvSpPr>
        <p:spPr>
          <a:xfrm>
            <a:off x="358140" y="971850"/>
            <a:ext cx="4312919"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IN"/>
              <a:t>FUTURE SCOPE</a:t>
            </a:r>
            <a:endParaRPr/>
          </a:p>
        </p:txBody>
      </p:sp>
      <p:sp>
        <p:nvSpPr>
          <p:cNvPr id="442" name="Google Shape;442;p34"/>
          <p:cNvSpPr txBox="1"/>
          <p:nvPr>
            <p:ph idx="2" type="title"/>
          </p:nvPr>
        </p:nvSpPr>
        <p:spPr>
          <a:xfrm>
            <a:off x="4849170" y="1001125"/>
            <a:ext cx="227553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IN"/>
              <a:t>04</a:t>
            </a:r>
            <a:endParaRPr/>
          </a:p>
        </p:txBody>
      </p:sp>
      <p:cxnSp>
        <p:nvCxnSpPr>
          <p:cNvPr id="443" name="Google Shape;443;p34"/>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35"/>
          <p:cNvSpPr txBox="1"/>
          <p:nvPr>
            <p:ph type="title"/>
          </p:nvPr>
        </p:nvSpPr>
        <p:spPr>
          <a:xfrm>
            <a:off x="6530227" y="1434600"/>
            <a:ext cx="2057511" cy="227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IN"/>
              <a:t>FUTURE SCOPE</a:t>
            </a:r>
            <a:endParaRPr/>
          </a:p>
        </p:txBody>
      </p:sp>
      <p:sp>
        <p:nvSpPr>
          <p:cNvPr id="449" name="Google Shape;449;p35"/>
          <p:cNvSpPr txBox="1"/>
          <p:nvPr>
            <p:ph idx="1" type="subTitle"/>
          </p:nvPr>
        </p:nvSpPr>
        <p:spPr>
          <a:xfrm>
            <a:off x="1607820" y="1434600"/>
            <a:ext cx="4247143" cy="2274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IN" sz="1800"/>
              <a:t>T</a:t>
            </a:r>
            <a:r>
              <a:rPr lang="en-IN" sz="1800"/>
              <a:t>his model can be expanded to store a variety of faces, instead of just single person’s data. This would be really helpful for attendance systems, and for credit card verifications too, because multiple users like family members can use the same card.  </a:t>
            </a:r>
            <a:endParaRPr sz="1800"/>
          </a:p>
        </p:txBody>
      </p:sp>
      <p:cxnSp>
        <p:nvCxnSpPr>
          <p:cNvPr id="450" name="Google Shape;450;p35"/>
          <p:cNvCxnSpPr/>
          <p:nvPr/>
        </p:nvCxnSpPr>
        <p:spPr>
          <a:xfrm>
            <a:off x="6204850" y="2256450"/>
            <a:ext cx="0" cy="630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36"/>
          <p:cNvSpPr txBox="1"/>
          <p:nvPr>
            <p:ph idx="6" type="title"/>
          </p:nvPr>
        </p:nvSpPr>
        <p:spPr>
          <a:xfrm>
            <a:off x="7200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sz="3000"/>
              <a:t>REFERENCES:</a:t>
            </a:r>
            <a:endParaRPr sz="3000"/>
          </a:p>
        </p:txBody>
      </p:sp>
      <p:sp>
        <p:nvSpPr>
          <p:cNvPr id="456" name="Google Shape;456;p36"/>
          <p:cNvSpPr txBox="1"/>
          <p:nvPr>
            <p:ph idx="1" type="subTitle"/>
          </p:nvPr>
        </p:nvSpPr>
        <p:spPr>
          <a:xfrm>
            <a:off x="720000" y="1821180"/>
            <a:ext cx="2060700" cy="120674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lang="en-IN"/>
              <a:t>“LABELLED FACES IN THE WILD DATASET”</a:t>
            </a:r>
            <a:endParaRPr/>
          </a:p>
          <a:p>
            <a:pPr indent="0" lvl="0" marL="0" rtl="0" algn="ctr">
              <a:lnSpc>
                <a:spcPct val="100000"/>
              </a:lnSpc>
              <a:spcBef>
                <a:spcPts val="1600"/>
              </a:spcBef>
              <a:spcAft>
                <a:spcPts val="1600"/>
              </a:spcAft>
              <a:buSzPts val="1200"/>
              <a:buNone/>
            </a:pPr>
            <a:r>
              <a:rPr lang="en-IN"/>
              <a:t>http://vis-www.cs.umass.edu/lfw/</a:t>
            </a:r>
            <a:endParaRPr/>
          </a:p>
        </p:txBody>
      </p:sp>
      <p:sp>
        <p:nvSpPr>
          <p:cNvPr id="457" name="Google Shape;457;p36"/>
          <p:cNvSpPr txBox="1"/>
          <p:nvPr>
            <p:ph idx="2" type="subTitle"/>
          </p:nvPr>
        </p:nvSpPr>
        <p:spPr>
          <a:xfrm>
            <a:off x="6362450" y="2455223"/>
            <a:ext cx="2060700" cy="57270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200"/>
              <a:buNone/>
            </a:pPr>
            <a:r>
              <a:rPr lang="en-IN"/>
              <a:t>https://www.tensorflow.org/api_docs</a:t>
            </a:r>
            <a:endParaRPr/>
          </a:p>
        </p:txBody>
      </p:sp>
      <p:sp>
        <p:nvSpPr>
          <p:cNvPr id="458" name="Google Shape;458;p36"/>
          <p:cNvSpPr txBox="1"/>
          <p:nvPr>
            <p:ph idx="3" type="subTitle"/>
          </p:nvPr>
        </p:nvSpPr>
        <p:spPr>
          <a:xfrm>
            <a:off x="3541212" y="2186939"/>
            <a:ext cx="2060700" cy="84098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200"/>
              <a:buNone/>
            </a:pPr>
            <a:r>
              <a:rPr lang="en-IN"/>
              <a:t>https://www.cs.cmu.edu/~rsalakhu/papers/oneshot1.pdf</a:t>
            </a:r>
            <a:endParaRPr/>
          </a:p>
        </p:txBody>
      </p:sp>
      <p:sp>
        <p:nvSpPr>
          <p:cNvPr id="459" name="Google Shape;459;p36"/>
          <p:cNvSpPr txBox="1"/>
          <p:nvPr>
            <p:ph type="title"/>
          </p:nvPr>
        </p:nvSpPr>
        <p:spPr>
          <a:xfrm>
            <a:off x="980700" y="3436575"/>
            <a:ext cx="1539300" cy="689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IN"/>
              <a:t>NEGATIVE DATASET</a:t>
            </a:r>
            <a:endParaRPr/>
          </a:p>
        </p:txBody>
      </p:sp>
      <p:sp>
        <p:nvSpPr>
          <p:cNvPr id="460" name="Google Shape;460;p36"/>
          <p:cNvSpPr txBox="1"/>
          <p:nvPr>
            <p:ph idx="4" type="title"/>
          </p:nvPr>
        </p:nvSpPr>
        <p:spPr>
          <a:xfrm>
            <a:off x="6537960" y="3436575"/>
            <a:ext cx="1706880" cy="689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IN"/>
              <a:t>TENSORFLOW DOCUMENTATION</a:t>
            </a:r>
            <a:endParaRPr/>
          </a:p>
        </p:txBody>
      </p:sp>
      <p:sp>
        <p:nvSpPr>
          <p:cNvPr id="461" name="Google Shape;461;p36"/>
          <p:cNvSpPr txBox="1"/>
          <p:nvPr>
            <p:ph idx="5" type="title"/>
          </p:nvPr>
        </p:nvSpPr>
        <p:spPr>
          <a:xfrm>
            <a:off x="3801912" y="3436574"/>
            <a:ext cx="1539300" cy="914445"/>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IN"/>
              <a:t>SIAMESE NETWORK PAPER</a:t>
            </a:r>
            <a:endParaRPr/>
          </a:p>
        </p:txBody>
      </p:sp>
      <p:cxnSp>
        <p:nvCxnSpPr>
          <p:cNvPr id="462" name="Google Shape;462;p36"/>
          <p:cNvCxnSpPr>
            <a:stCxn id="456" idx="2"/>
            <a:endCxn id="459" idx="0"/>
          </p:cNvCxnSpPr>
          <p:nvPr/>
        </p:nvCxnSpPr>
        <p:spPr>
          <a:xfrm>
            <a:off x="1750350" y="3027925"/>
            <a:ext cx="0" cy="408600"/>
          </a:xfrm>
          <a:prstGeom prst="straightConnector1">
            <a:avLst/>
          </a:prstGeom>
          <a:noFill/>
          <a:ln cap="flat" cmpd="sng" w="19050">
            <a:solidFill>
              <a:schemeClr val="lt2"/>
            </a:solidFill>
            <a:prstDash val="solid"/>
            <a:round/>
            <a:headEnd len="med" w="med" type="oval"/>
            <a:tailEnd len="med" w="med" type="oval"/>
          </a:ln>
        </p:spPr>
      </p:cxnSp>
      <p:cxnSp>
        <p:nvCxnSpPr>
          <p:cNvPr id="463" name="Google Shape;463;p36"/>
          <p:cNvCxnSpPr>
            <a:stCxn id="461" idx="0"/>
            <a:endCxn id="458" idx="2"/>
          </p:cNvCxnSpPr>
          <p:nvPr/>
        </p:nvCxnSpPr>
        <p:spPr>
          <a:xfrm rot="10800000">
            <a:off x="4571562" y="3027974"/>
            <a:ext cx="0" cy="408600"/>
          </a:xfrm>
          <a:prstGeom prst="straightConnector1">
            <a:avLst/>
          </a:prstGeom>
          <a:noFill/>
          <a:ln cap="flat" cmpd="sng" w="19050">
            <a:solidFill>
              <a:schemeClr val="lt2"/>
            </a:solidFill>
            <a:prstDash val="solid"/>
            <a:round/>
            <a:headEnd len="med" w="med" type="oval"/>
            <a:tailEnd len="med" w="med" type="oval"/>
          </a:ln>
        </p:spPr>
      </p:cxnSp>
      <p:cxnSp>
        <p:nvCxnSpPr>
          <p:cNvPr id="464" name="Google Shape;464;p36"/>
          <p:cNvCxnSpPr>
            <a:stCxn id="460" idx="0"/>
            <a:endCxn id="457" idx="2"/>
          </p:cNvCxnSpPr>
          <p:nvPr/>
        </p:nvCxnSpPr>
        <p:spPr>
          <a:xfrm flipH="1" rot="10800000">
            <a:off x="7391400" y="3027975"/>
            <a:ext cx="1500" cy="408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37"/>
          <p:cNvSpPr txBox="1"/>
          <p:nvPr>
            <p:ph type="title"/>
          </p:nvPr>
        </p:nvSpPr>
        <p:spPr>
          <a:xfrm>
            <a:off x="2422250" y="1418700"/>
            <a:ext cx="4299600" cy="23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pic>
        <p:nvPicPr>
          <p:cNvPr id="70" name="Google Shape;70;p17"/>
          <p:cNvPicPr preferRelativeResize="0"/>
          <p:nvPr/>
        </p:nvPicPr>
        <p:blipFill rotWithShape="1">
          <a:blip r:embed="rId4">
            <a:alphaModFix/>
          </a:blip>
          <a:srcRect b="0" l="16989" r="26884" t="0"/>
          <a:stretch/>
        </p:blipFill>
        <p:spPr>
          <a:xfrm>
            <a:off x="618200" y="801425"/>
            <a:ext cx="3532800" cy="3540600"/>
          </a:xfrm>
          <a:prstGeom prst="ellipse">
            <a:avLst/>
          </a:prstGeom>
          <a:noFill/>
          <a:ln>
            <a:noFill/>
          </a:ln>
        </p:spPr>
      </p:pic>
      <p:sp>
        <p:nvSpPr>
          <p:cNvPr id="71" name="Google Shape;71;p17"/>
          <p:cNvSpPr txBox="1"/>
          <p:nvPr>
            <p:ph type="title"/>
          </p:nvPr>
        </p:nvSpPr>
        <p:spPr>
          <a:xfrm>
            <a:off x="4373024" y="1434600"/>
            <a:ext cx="4290900" cy="227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IN"/>
              <a:t>CSE4019-IMAGE PROCESSING</a:t>
            </a:r>
            <a:br>
              <a:rPr lang="en-IN"/>
            </a:br>
            <a:r>
              <a:rPr lang="en-IN"/>
              <a:t>REVIEW - 3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8"/>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sz="3000"/>
              <a:t>INTRODUCTION</a:t>
            </a:r>
            <a:endParaRPr sz="3000"/>
          </a:p>
        </p:txBody>
      </p:sp>
      <p:sp>
        <p:nvSpPr>
          <p:cNvPr id="77" name="Google Shape;77;p18"/>
          <p:cNvSpPr txBox="1"/>
          <p:nvPr>
            <p:ph idx="1" type="body"/>
          </p:nvPr>
        </p:nvSpPr>
        <p:spPr>
          <a:xfrm>
            <a:off x="720000" y="1152475"/>
            <a:ext cx="7704000" cy="3606000"/>
          </a:xfrm>
          <a:prstGeom prst="rect">
            <a:avLst/>
          </a:prstGeom>
          <a:solidFill>
            <a:schemeClr val="dk1">
              <a:alpha val="56470"/>
            </a:schemeClr>
          </a:solidFill>
          <a:ln>
            <a:noFill/>
          </a:ln>
        </p:spPr>
        <p:txBody>
          <a:bodyPr anchorCtr="0" anchor="t" bIns="91425" lIns="234000" spcFirstLastPara="1" rIns="234000" wrap="square" tIns="234000">
            <a:noAutofit/>
          </a:bodyPr>
          <a:lstStyle/>
          <a:p>
            <a:pPr indent="-285750" lvl="0" marL="285750" rtl="0" algn="l">
              <a:lnSpc>
                <a:spcPct val="100000"/>
              </a:lnSpc>
              <a:spcBef>
                <a:spcPts val="0"/>
              </a:spcBef>
              <a:spcAft>
                <a:spcPts val="0"/>
              </a:spcAft>
              <a:buClr>
                <a:srgbClr val="42FEED"/>
              </a:buClr>
              <a:buSzPts val="1100"/>
              <a:buFont typeface="Noto Sans Symbols"/>
              <a:buChar char="⮚"/>
            </a:pPr>
            <a:r>
              <a:rPr i="1" lang="en-IN" sz="1600">
                <a:solidFill>
                  <a:srgbClr val="42FEED"/>
                </a:solidFill>
                <a:latin typeface="Rajdhani"/>
                <a:ea typeface="Rajdhani"/>
                <a:cs typeface="Rajdhani"/>
                <a:sym typeface="Rajdhani"/>
              </a:rPr>
              <a:t>The information age is quickly revolutionising the way transactions are completed. Everyday actions are increasingly being handled electronically, instead of with pen and paper or face to face. This growth in electronic transactions has resulted in a greater demand for fast and accurate user identification and authentication. Access codes for buildings, bank accounts, and computer systems often use PIN’s for identification and security clearances. </a:t>
            </a:r>
            <a:endParaRPr/>
          </a:p>
          <a:p>
            <a:pPr indent="-215900" lvl="0" marL="285750" rtl="0" algn="l">
              <a:lnSpc>
                <a:spcPct val="100000"/>
              </a:lnSpc>
              <a:spcBef>
                <a:spcPts val="0"/>
              </a:spcBef>
              <a:spcAft>
                <a:spcPts val="0"/>
              </a:spcAft>
              <a:buClr>
                <a:srgbClr val="42FEED"/>
              </a:buClr>
              <a:buSzPts val="1100"/>
              <a:buFont typeface="Noto Sans Symbols"/>
              <a:buNone/>
            </a:pPr>
            <a:r>
              <a:t/>
            </a:r>
            <a:endParaRPr i="1" sz="1600">
              <a:solidFill>
                <a:srgbClr val="42FEED"/>
              </a:solidFill>
              <a:latin typeface="Rajdhani"/>
              <a:ea typeface="Rajdhani"/>
              <a:cs typeface="Rajdhani"/>
              <a:sym typeface="Rajdhani"/>
            </a:endParaRPr>
          </a:p>
          <a:p>
            <a:pPr indent="-285750" lvl="0" marL="285750" rtl="0" algn="l">
              <a:lnSpc>
                <a:spcPct val="100000"/>
              </a:lnSpc>
              <a:spcBef>
                <a:spcPts val="0"/>
              </a:spcBef>
              <a:spcAft>
                <a:spcPts val="0"/>
              </a:spcAft>
              <a:buClr>
                <a:srgbClr val="42FEED"/>
              </a:buClr>
              <a:buSzPts val="1100"/>
              <a:buFont typeface="Noto Sans Symbols"/>
              <a:buChar char="⮚"/>
            </a:pPr>
            <a:r>
              <a:rPr i="1" lang="en-IN" sz="1600">
                <a:solidFill>
                  <a:srgbClr val="42FEED"/>
                </a:solidFill>
                <a:latin typeface="Rajdhani"/>
                <a:ea typeface="Rajdhani"/>
                <a:cs typeface="Rajdhani"/>
                <a:sym typeface="Rajdhani"/>
              </a:rPr>
              <a:t>Using proper PIN gains access, but the user of the PIN is not verified. When credit and ATM cards are lost or stolen, an unauthorised user can often come up with the correct personal codes. Despite warning, many people continue to choose easily guessed PIN’s and passwords: birthdays, phone numbers. </a:t>
            </a:r>
            <a:endParaRPr/>
          </a:p>
          <a:p>
            <a:pPr indent="-215900" lvl="0" marL="285750" rtl="0" algn="l">
              <a:lnSpc>
                <a:spcPct val="100000"/>
              </a:lnSpc>
              <a:spcBef>
                <a:spcPts val="0"/>
              </a:spcBef>
              <a:spcAft>
                <a:spcPts val="0"/>
              </a:spcAft>
              <a:buClr>
                <a:srgbClr val="42FEED"/>
              </a:buClr>
              <a:buSzPts val="1100"/>
              <a:buFont typeface="Noto Sans Symbols"/>
              <a:buNone/>
            </a:pPr>
            <a:r>
              <a:t/>
            </a:r>
            <a:endParaRPr i="1" sz="1600">
              <a:solidFill>
                <a:srgbClr val="42FEED"/>
              </a:solidFill>
              <a:latin typeface="Rajdhani"/>
              <a:ea typeface="Rajdhani"/>
              <a:cs typeface="Rajdhani"/>
              <a:sym typeface="Rajdhani"/>
            </a:endParaRPr>
          </a:p>
          <a:p>
            <a:pPr indent="-285750" lvl="0" marL="285750" rtl="0" algn="l">
              <a:lnSpc>
                <a:spcPct val="100000"/>
              </a:lnSpc>
              <a:spcBef>
                <a:spcPts val="0"/>
              </a:spcBef>
              <a:spcAft>
                <a:spcPts val="0"/>
              </a:spcAft>
              <a:buClr>
                <a:srgbClr val="42FEED"/>
              </a:buClr>
              <a:buSzPts val="1100"/>
              <a:buFont typeface="Noto Sans Symbols"/>
              <a:buChar char="⮚"/>
            </a:pPr>
            <a:r>
              <a:rPr i="1" lang="en-IN" sz="1600">
                <a:solidFill>
                  <a:srgbClr val="42FEED"/>
                </a:solidFill>
                <a:latin typeface="Rajdhani"/>
                <a:ea typeface="Rajdhani"/>
                <a:cs typeface="Rajdhani"/>
                <a:sym typeface="Rajdhani"/>
              </a:rPr>
              <a:t>This brings out the need for biometrics.</a:t>
            </a:r>
            <a:endParaRPr/>
          </a:p>
          <a:p>
            <a:pPr indent="-215900" lvl="0" marL="285750" rtl="0" algn="l">
              <a:lnSpc>
                <a:spcPct val="100000"/>
              </a:lnSpc>
              <a:spcBef>
                <a:spcPts val="0"/>
              </a:spcBef>
              <a:spcAft>
                <a:spcPts val="0"/>
              </a:spcAft>
              <a:buClr>
                <a:srgbClr val="42FEED"/>
              </a:buClr>
              <a:buSzPts val="1100"/>
              <a:buFont typeface="Noto Sans Symbols"/>
              <a:buNone/>
            </a:pPr>
            <a:r>
              <a:t/>
            </a:r>
            <a:endParaRPr i="1" sz="1600">
              <a:solidFill>
                <a:srgbClr val="42FEED"/>
              </a:solidFill>
              <a:latin typeface="Rajdhani"/>
              <a:ea typeface="Rajdhani"/>
              <a:cs typeface="Rajdhani"/>
              <a:sym typeface="Rajdhani"/>
            </a:endParaRPr>
          </a:p>
          <a:p>
            <a:pPr indent="-215900" lvl="0" marL="285750" rtl="0" algn="l">
              <a:lnSpc>
                <a:spcPct val="100000"/>
              </a:lnSpc>
              <a:spcBef>
                <a:spcPts val="0"/>
              </a:spcBef>
              <a:spcAft>
                <a:spcPts val="0"/>
              </a:spcAft>
              <a:buClr>
                <a:srgbClr val="42FEED"/>
              </a:buClr>
              <a:buSzPts val="1100"/>
              <a:buFont typeface="Noto Sans Symbols"/>
              <a:buNone/>
            </a:pPr>
            <a:r>
              <a:t/>
            </a:r>
            <a:endParaRPr i="1" sz="1600">
              <a:solidFill>
                <a:srgbClr val="42FEED"/>
              </a:solidFill>
              <a:latin typeface="Rajdhani"/>
              <a:ea typeface="Rajdhani"/>
              <a:cs typeface="Rajdhani"/>
              <a:sym typeface="Rajdhan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9"/>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a:t>WHAT IS BIOMETRICS?</a:t>
            </a:r>
            <a:endParaRPr sz="3000"/>
          </a:p>
        </p:txBody>
      </p:sp>
      <p:sp>
        <p:nvSpPr>
          <p:cNvPr id="83" name="Google Shape;83;p19"/>
          <p:cNvSpPr txBox="1"/>
          <p:nvPr>
            <p:ph idx="1" type="body"/>
          </p:nvPr>
        </p:nvSpPr>
        <p:spPr>
          <a:xfrm>
            <a:off x="720000" y="1152475"/>
            <a:ext cx="7704000" cy="3606000"/>
          </a:xfrm>
          <a:prstGeom prst="rect">
            <a:avLst/>
          </a:prstGeom>
          <a:solidFill>
            <a:schemeClr val="dk1">
              <a:alpha val="56470"/>
            </a:schemeClr>
          </a:solidFill>
          <a:ln>
            <a:noFill/>
          </a:ln>
        </p:spPr>
        <p:txBody>
          <a:bodyPr anchorCtr="0" anchor="t" bIns="91425" lIns="234000" spcFirstLastPara="1" rIns="234000" wrap="square" tIns="234000">
            <a:noAutofit/>
          </a:bodyPr>
          <a:lstStyle/>
          <a:p>
            <a:pPr indent="-285750" lvl="0" marL="285750" rtl="0" algn="l">
              <a:lnSpc>
                <a:spcPct val="100000"/>
              </a:lnSpc>
              <a:spcBef>
                <a:spcPts val="0"/>
              </a:spcBef>
              <a:spcAft>
                <a:spcPts val="0"/>
              </a:spcAft>
              <a:buClr>
                <a:srgbClr val="42FEED"/>
              </a:buClr>
              <a:buSzPts val="1100"/>
              <a:buFont typeface="Noto Sans Symbols"/>
              <a:buChar char="⮚"/>
            </a:pPr>
            <a:r>
              <a:rPr i="1" lang="en-IN" sz="1600">
                <a:solidFill>
                  <a:srgbClr val="42FEED"/>
                </a:solidFill>
                <a:latin typeface="Rajdhani"/>
                <a:ea typeface="Rajdhani"/>
                <a:cs typeface="Rajdhani"/>
                <a:sym typeface="Rajdhani"/>
              </a:rPr>
              <a:t>A Biometric is an unique, measurable characteristic of a human being that can be used to automatically recognise an individual or verify an individual’s identity. Biometrics can measure both physiological and behavioral characteristics.</a:t>
            </a:r>
            <a:endParaRPr/>
          </a:p>
          <a:p>
            <a:pPr indent="-215900" lvl="0" marL="285750" rtl="0" algn="l">
              <a:lnSpc>
                <a:spcPct val="100000"/>
              </a:lnSpc>
              <a:spcBef>
                <a:spcPts val="0"/>
              </a:spcBef>
              <a:spcAft>
                <a:spcPts val="0"/>
              </a:spcAft>
              <a:buClr>
                <a:srgbClr val="42FEED"/>
              </a:buClr>
              <a:buSzPts val="1100"/>
              <a:buFont typeface="Noto Sans Symbols"/>
              <a:buNone/>
            </a:pPr>
            <a:r>
              <a:t/>
            </a:r>
            <a:endParaRPr i="1" sz="1600">
              <a:solidFill>
                <a:srgbClr val="42FEED"/>
              </a:solidFill>
              <a:latin typeface="Rajdhani"/>
              <a:ea typeface="Rajdhani"/>
              <a:cs typeface="Rajdhani"/>
              <a:sym typeface="Rajdhani"/>
            </a:endParaRPr>
          </a:p>
          <a:p>
            <a:pPr indent="-285750" lvl="0" marL="285750" rtl="0" algn="l">
              <a:lnSpc>
                <a:spcPct val="100000"/>
              </a:lnSpc>
              <a:spcBef>
                <a:spcPts val="0"/>
              </a:spcBef>
              <a:spcAft>
                <a:spcPts val="0"/>
              </a:spcAft>
              <a:buClr>
                <a:srgbClr val="42FEED"/>
              </a:buClr>
              <a:buSzPts val="1100"/>
              <a:buFont typeface="Noto Sans Symbols"/>
              <a:buChar char="⮚"/>
            </a:pPr>
            <a:r>
              <a:rPr i="1" lang="en-IN" sz="1600">
                <a:solidFill>
                  <a:srgbClr val="42FEED"/>
                </a:solidFill>
                <a:latin typeface="Rajdhani"/>
                <a:ea typeface="Rajdhani"/>
                <a:cs typeface="Rajdhani"/>
                <a:sym typeface="Rajdhani"/>
              </a:rPr>
              <a:t>Physical biometrics include:</a:t>
            </a:r>
            <a:endParaRPr/>
          </a:p>
          <a:p>
            <a:pPr indent="-285750" lvl="1" marL="742950" rtl="0" algn="l">
              <a:lnSpc>
                <a:spcPct val="115000"/>
              </a:lnSpc>
              <a:spcBef>
                <a:spcPts val="0"/>
              </a:spcBef>
              <a:spcAft>
                <a:spcPts val="0"/>
              </a:spcAft>
              <a:buClr>
                <a:srgbClr val="42FEED"/>
              </a:buClr>
              <a:buSzPts val="1100"/>
              <a:buFont typeface="Arial"/>
              <a:buChar char="•"/>
            </a:pPr>
            <a:r>
              <a:rPr i="1" lang="en-IN" sz="1500">
                <a:solidFill>
                  <a:srgbClr val="42FEED"/>
                </a:solidFill>
                <a:latin typeface="Rajdhani"/>
                <a:ea typeface="Rajdhani"/>
                <a:cs typeface="Rajdhani"/>
                <a:sym typeface="Rajdhani"/>
              </a:rPr>
              <a:t>Finger – scan</a:t>
            </a:r>
            <a:endParaRPr/>
          </a:p>
          <a:p>
            <a:pPr indent="-285750" lvl="1" marL="742950" rtl="0" algn="l">
              <a:lnSpc>
                <a:spcPct val="115000"/>
              </a:lnSpc>
              <a:spcBef>
                <a:spcPts val="0"/>
              </a:spcBef>
              <a:spcAft>
                <a:spcPts val="0"/>
              </a:spcAft>
              <a:buClr>
                <a:srgbClr val="42FEED"/>
              </a:buClr>
              <a:buSzPts val="1100"/>
              <a:buFont typeface="Arial"/>
              <a:buChar char="•"/>
            </a:pPr>
            <a:r>
              <a:rPr i="1" lang="en-IN" sz="1500">
                <a:solidFill>
                  <a:srgbClr val="42FEED"/>
                </a:solidFill>
                <a:latin typeface="Rajdhani"/>
                <a:ea typeface="Rajdhani"/>
                <a:cs typeface="Rajdhani"/>
                <a:sym typeface="Rajdhani"/>
              </a:rPr>
              <a:t>Facial recognition</a:t>
            </a:r>
            <a:endParaRPr/>
          </a:p>
          <a:p>
            <a:pPr indent="-285750" lvl="1" marL="742950" rtl="0" algn="l">
              <a:lnSpc>
                <a:spcPct val="115000"/>
              </a:lnSpc>
              <a:spcBef>
                <a:spcPts val="0"/>
              </a:spcBef>
              <a:spcAft>
                <a:spcPts val="0"/>
              </a:spcAft>
              <a:buClr>
                <a:srgbClr val="42FEED"/>
              </a:buClr>
              <a:buSzPts val="1100"/>
              <a:buFont typeface="Arial"/>
              <a:buChar char="•"/>
            </a:pPr>
            <a:r>
              <a:rPr i="1" lang="en-IN" sz="1500">
                <a:solidFill>
                  <a:srgbClr val="42FEED"/>
                </a:solidFill>
                <a:latin typeface="Rajdhani"/>
                <a:ea typeface="Rajdhani"/>
                <a:cs typeface="Rajdhani"/>
                <a:sym typeface="Rajdhani"/>
              </a:rPr>
              <a:t>Iris – scan </a:t>
            </a:r>
            <a:endParaRPr/>
          </a:p>
          <a:p>
            <a:pPr indent="-285750" lvl="1" marL="742950" rtl="0" algn="l">
              <a:lnSpc>
                <a:spcPct val="115000"/>
              </a:lnSpc>
              <a:spcBef>
                <a:spcPts val="0"/>
              </a:spcBef>
              <a:spcAft>
                <a:spcPts val="0"/>
              </a:spcAft>
              <a:buClr>
                <a:srgbClr val="42FEED"/>
              </a:buClr>
              <a:buSzPts val="1100"/>
              <a:buFont typeface="Arial"/>
              <a:buChar char="•"/>
            </a:pPr>
            <a:r>
              <a:rPr i="1" lang="en-IN" sz="1500">
                <a:solidFill>
                  <a:srgbClr val="42FEED"/>
                </a:solidFill>
                <a:latin typeface="Rajdhani"/>
                <a:ea typeface="Rajdhani"/>
                <a:cs typeface="Rajdhani"/>
                <a:sym typeface="Rajdhani"/>
              </a:rPr>
              <a:t>Retina – scan</a:t>
            </a:r>
            <a:endParaRPr/>
          </a:p>
          <a:p>
            <a:pPr indent="-285750" lvl="1" marL="742950" rtl="0" algn="l">
              <a:lnSpc>
                <a:spcPct val="115000"/>
              </a:lnSpc>
              <a:spcBef>
                <a:spcPts val="0"/>
              </a:spcBef>
              <a:spcAft>
                <a:spcPts val="0"/>
              </a:spcAft>
              <a:buClr>
                <a:srgbClr val="42FEED"/>
              </a:buClr>
              <a:buSzPts val="1100"/>
              <a:buFont typeface="Arial"/>
              <a:buChar char="•"/>
            </a:pPr>
            <a:r>
              <a:rPr i="1" lang="en-IN" sz="1500">
                <a:solidFill>
                  <a:srgbClr val="42FEED"/>
                </a:solidFill>
                <a:latin typeface="Rajdhani"/>
                <a:ea typeface="Rajdhani"/>
                <a:cs typeface="Rajdhani"/>
                <a:sym typeface="Rajdhani"/>
              </a:rPr>
              <a:t>Hand – scan</a:t>
            </a:r>
            <a:endParaRPr/>
          </a:p>
          <a:p>
            <a:pPr indent="0" lvl="0" marL="0" rtl="0" algn="l">
              <a:lnSpc>
                <a:spcPct val="100000"/>
              </a:lnSpc>
              <a:spcBef>
                <a:spcPts val="0"/>
              </a:spcBef>
              <a:spcAft>
                <a:spcPts val="0"/>
              </a:spcAft>
              <a:buClr>
                <a:srgbClr val="42FEED"/>
              </a:buClr>
              <a:buSzPts val="1100"/>
              <a:buNone/>
            </a:pPr>
            <a:r>
              <a:t/>
            </a:r>
            <a:endParaRPr i="1" sz="1600">
              <a:solidFill>
                <a:srgbClr val="42FEED"/>
              </a:solidFill>
              <a:latin typeface="Rajdhani"/>
              <a:ea typeface="Rajdhani"/>
              <a:cs typeface="Rajdhani"/>
              <a:sym typeface="Rajdhan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a:t>WHY DID WE CHOOSE FACIAL RECOGNITION?</a:t>
            </a:r>
            <a:endParaRPr sz="3000"/>
          </a:p>
        </p:txBody>
      </p:sp>
      <p:sp>
        <p:nvSpPr>
          <p:cNvPr id="89" name="Google Shape;89;p20"/>
          <p:cNvSpPr txBox="1"/>
          <p:nvPr>
            <p:ph idx="1" type="body"/>
          </p:nvPr>
        </p:nvSpPr>
        <p:spPr>
          <a:xfrm>
            <a:off x="720000" y="1152475"/>
            <a:ext cx="7704000" cy="3606000"/>
          </a:xfrm>
          <a:prstGeom prst="rect">
            <a:avLst/>
          </a:prstGeom>
          <a:solidFill>
            <a:schemeClr val="dk1">
              <a:alpha val="56470"/>
            </a:schemeClr>
          </a:solidFill>
          <a:ln>
            <a:noFill/>
          </a:ln>
        </p:spPr>
        <p:txBody>
          <a:bodyPr anchorCtr="0" anchor="t" bIns="91425" lIns="234000" spcFirstLastPara="1" rIns="234000" wrap="square" tIns="234000">
            <a:noAutofit/>
          </a:bodyPr>
          <a:lstStyle/>
          <a:p>
            <a:pPr indent="-285750" lvl="0" marL="285750" rtl="0" algn="l">
              <a:lnSpc>
                <a:spcPct val="100000"/>
              </a:lnSpc>
              <a:spcBef>
                <a:spcPts val="0"/>
              </a:spcBef>
              <a:spcAft>
                <a:spcPts val="0"/>
              </a:spcAft>
              <a:buClr>
                <a:srgbClr val="42FEED"/>
              </a:buClr>
              <a:buSzPts val="1100"/>
              <a:buFont typeface="Noto Sans Symbols"/>
              <a:buChar char="⮚"/>
            </a:pPr>
            <a:r>
              <a:rPr i="1" lang="en-IN" sz="1800">
                <a:solidFill>
                  <a:srgbClr val="42FEED"/>
                </a:solidFill>
                <a:latin typeface="Rajdhani"/>
                <a:ea typeface="Rajdhani"/>
                <a:cs typeface="Rajdhani"/>
                <a:sym typeface="Rajdhani"/>
              </a:rPr>
              <a:t>One common type of recognition system, which is even used in our university is:  Finger – scan based biometrics.</a:t>
            </a:r>
            <a:endParaRPr/>
          </a:p>
          <a:p>
            <a:pPr indent="-215900" lvl="0" marL="285750" rtl="0" algn="l">
              <a:lnSpc>
                <a:spcPct val="100000"/>
              </a:lnSpc>
              <a:spcBef>
                <a:spcPts val="0"/>
              </a:spcBef>
              <a:spcAft>
                <a:spcPts val="0"/>
              </a:spcAft>
              <a:buClr>
                <a:srgbClr val="42FEED"/>
              </a:buClr>
              <a:buSzPts val="1100"/>
              <a:buFont typeface="Noto Sans Symbols"/>
              <a:buNone/>
            </a:pPr>
            <a:r>
              <a:t/>
            </a:r>
            <a:endParaRPr i="1" sz="1800">
              <a:solidFill>
                <a:srgbClr val="42FEED"/>
              </a:solidFill>
              <a:latin typeface="Rajdhani"/>
              <a:ea typeface="Rajdhani"/>
              <a:cs typeface="Rajdhani"/>
              <a:sym typeface="Rajdhani"/>
            </a:endParaRPr>
          </a:p>
          <a:p>
            <a:pPr indent="-285750" lvl="0" marL="285750" rtl="0" algn="l">
              <a:lnSpc>
                <a:spcPct val="100000"/>
              </a:lnSpc>
              <a:spcBef>
                <a:spcPts val="0"/>
              </a:spcBef>
              <a:spcAft>
                <a:spcPts val="0"/>
              </a:spcAft>
              <a:buClr>
                <a:srgbClr val="42FEED"/>
              </a:buClr>
              <a:buSzPts val="1100"/>
              <a:buFont typeface="Noto Sans Symbols"/>
              <a:buChar char="⮚"/>
            </a:pPr>
            <a:r>
              <a:rPr i="1" lang="en-IN" sz="1800">
                <a:solidFill>
                  <a:srgbClr val="42FEED"/>
                </a:solidFill>
                <a:latin typeface="Rajdhani"/>
                <a:ea typeface="Rajdhani"/>
                <a:cs typeface="Rajdhani"/>
                <a:sym typeface="Rajdhani"/>
              </a:rPr>
              <a:t>But, due to the current pandemic situation, the usage of finger biometrics is not safe.</a:t>
            </a:r>
            <a:endParaRPr/>
          </a:p>
          <a:p>
            <a:pPr indent="-215900" lvl="0" marL="285750" rtl="0" algn="l">
              <a:lnSpc>
                <a:spcPct val="100000"/>
              </a:lnSpc>
              <a:spcBef>
                <a:spcPts val="0"/>
              </a:spcBef>
              <a:spcAft>
                <a:spcPts val="0"/>
              </a:spcAft>
              <a:buClr>
                <a:srgbClr val="42FEED"/>
              </a:buClr>
              <a:buSzPts val="1100"/>
              <a:buFont typeface="Noto Sans Symbols"/>
              <a:buNone/>
            </a:pPr>
            <a:r>
              <a:t/>
            </a:r>
            <a:endParaRPr i="1" sz="1800">
              <a:solidFill>
                <a:srgbClr val="42FEED"/>
              </a:solidFill>
              <a:latin typeface="Rajdhani"/>
              <a:ea typeface="Rajdhani"/>
              <a:cs typeface="Rajdhani"/>
              <a:sym typeface="Rajdhani"/>
            </a:endParaRPr>
          </a:p>
          <a:p>
            <a:pPr indent="-285750" lvl="0" marL="285750" rtl="0" algn="l">
              <a:lnSpc>
                <a:spcPct val="100000"/>
              </a:lnSpc>
              <a:spcBef>
                <a:spcPts val="0"/>
              </a:spcBef>
              <a:spcAft>
                <a:spcPts val="0"/>
              </a:spcAft>
              <a:buClr>
                <a:srgbClr val="42FEED"/>
              </a:buClr>
              <a:buSzPts val="1100"/>
              <a:buFont typeface="Noto Sans Symbols"/>
              <a:buChar char="⮚"/>
            </a:pPr>
            <a:r>
              <a:rPr i="1" lang="en-IN" sz="1800">
                <a:solidFill>
                  <a:srgbClr val="42FEED"/>
                </a:solidFill>
                <a:latin typeface="Rajdhani"/>
                <a:ea typeface="Rajdhani"/>
                <a:cs typeface="Rajdhani"/>
                <a:sym typeface="Rajdhani"/>
              </a:rPr>
              <a:t>That’s the motivation to enhance to the current facial recognition models, and present a more accurate 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21"/>
          <p:cNvSpPr txBox="1"/>
          <p:nvPr>
            <p:ph type="title"/>
          </p:nvPr>
        </p:nvSpPr>
        <p:spPr>
          <a:xfrm>
            <a:off x="1511712" y="1606127"/>
            <a:ext cx="2537199" cy="644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IN"/>
              <a:t>MODEL &amp; DATASET</a:t>
            </a:r>
            <a:endParaRPr/>
          </a:p>
        </p:txBody>
      </p:sp>
      <p:sp>
        <p:nvSpPr>
          <p:cNvPr id="95" name="Google Shape;95;p21"/>
          <p:cNvSpPr txBox="1"/>
          <p:nvPr>
            <p:ph idx="2" type="title"/>
          </p:nvPr>
        </p:nvSpPr>
        <p:spPr>
          <a:xfrm>
            <a:off x="4845487" y="1455262"/>
            <a:ext cx="2339100" cy="972307"/>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IN"/>
              <a:t>VERIFICATION &amp; ACCURACY</a:t>
            </a:r>
            <a:endParaRPr/>
          </a:p>
        </p:txBody>
      </p:sp>
      <p:sp>
        <p:nvSpPr>
          <p:cNvPr id="96" name="Google Shape;96;p21"/>
          <p:cNvSpPr txBox="1"/>
          <p:nvPr>
            <p:ph idx="4" type="title"/>
          </p:nvPr>
        </p:nvSpPr>
        <p:spPr>
          <a:xfrm>
            <a:off x="2768312" y="2877449"/>
            <a:ext cx="2471871" cy="972307"/>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IN"/>
              <a:t>IMPLEMENTATION</a:t>
            </a:r>
            <a:endParaRPr/>
          </a:p>
        </p:txBody>
      </p:sp>
      <p:sp>
        <p:nvSpPr>
          <p:cNvPr id="97" name="Google Shape;97;p21"/>
          <p:cNvSpPr txBox="1"/>
          <p:nvPr>
            <p:ph idx="6" type="title"/>
          </p:nvPr>
        </p:nvSpPr>
        <p:spPr>
          <a:xfrm>
            <a:off x="6100575" y="2878082"/>
            <a:ext cx="2339100" cy="97167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IN"/>
              <a:t>FUTURE SCOPE </a:t>
            </a:r>
            <a:endParaRPr/>
          </a:p>
        </p:txBody>
      </p:sp>
      <p:sp>
        <p:nvSpPr>
          <p:cNvPr id="98" name="Google Shape;98;p21"/>
          <p:cNvSpPr txBox="1"/>
          <p:nvPr>
            <p:ph idx="8" type="title"/>
          </p:nvPr>
        </p:nvSpPr>
        <p:spPr>
          <a:xfrm>
            <a:off x="1959337" y="3164300"/>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IN"/>
              <a:t>02</a:t>
            </a:r>
            <a:endParaRPr/>
          </a:p>
        </p:txBody>
      </p:sp>
      <p:sp>
        <p:nvSpPr>
          <p:cNvPr id="99" name="Google Shape;99;p21"/>
          <p:cNvSpPr txBox="1"/>
          <p:nvPr>
            <p:ph idx="9" type="title"/>
          </p:nvPr>
        </p:nvSpPr>
        <p:spPr>
          <a:xfrm>
            <a:off x="704337" y="1730350"/>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IN"/>
              <a:t>01</a:t>
            </a:r>
            <a:endParaRPr/>
          </a:p>
        </p:txBody>
      </p:sp>
      <p:sp>
        <p:nvSpPr>
          <p:cNvPr id="100" name="Google Shape;100;p21"/>
          <p:cNvSpPr txBox="1"/>
          <p:nvPr>
            <p:ph idx="13" type="title"/>
          </p:nvPr>
        </p:nvSpPr>
        <p:spPr>
          <a:xfrm>
            <a:off x="5304000" y="3183632"/>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IN"/>
              <a:t>04</a:t>
            </a:r>
            <a:endParaRPr/>
          </a:p>
        </p:txBody>
      </p:sp>
      <p:sp>
        <p:nvSpPr>
          <p:cNvPr id="101" name="Google Shape;101;p21"/>
          <p:cNvSpPr txBox="1"/>
          <p:nvPr>
            <p:ph idx="14" type="title"/>
          </p:nvPr>
        </p:nvSpPr>
        <p:spPr>
          <a:xfrm>
            <a:off x="4048912" y="1719213"/>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IN"/>
              <a:t>03</a:t>
            </a:r>
            <a:endParaRPr/>
          </a:p>
        </p:txBody>
      </p:sp>
      <p:cxnSp>
        <p:nvCxnSpPr>
          <p:cNvPr id="102" name="Google Shape;102;p21"/>
          <p:cNvCxnSpPr/>
          <p:nvPr/>
        </p:nvCxnSpPr>
        <p:spPr>
          <a:xfrm>
            <a:off x="2635538" y="3069415"/>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03" name="Google Shape;103;p21"/>
          <p:cNvCxnSpPr/>
          <p:nvPr/>
        </p:nvCxnSpPr>
        <p:spPr>
          <a:xfrm>
            <a:off x="4725188" y="1620228"/>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04" name="Google Shape;104;p21"/>
          <p:cNvCxnSpPr/>
          <p:nvPr/>
        </p:nvCxnSpPr>
        <p:spPr>
          <a:xfrm>
            <a:off x="5980275" y="3069415"/>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05" name="Google Shape;105;p21"/>
          <p:cNvCxnSpPr/>
          <p:nvPr/>
        </p:nvCxnSpPr>
        <p:spPr>
          <a:xfrm>
            <a:off x="1380538" y="1620228"/>
            <a:ext cx="0" cy="630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IN"/>
              <a:t>MODEL &amp; DATASET</a:t>
            </a:r>
            <a:endParaRPr/>
          </a:p>
        </p:txBody>
      </p:sp>
      <p:sp>
        <p:nvSpPr>
          <p:cNvPr id="111" name="Google Shape;111;p22"/>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IN"/>
              <a:t>01</a:t>
            </a:r>
            <a:endParaRPr/>
          </a:p>
        </p:txBody>
      </p:sp>
      <p:cxnSp>
        <p:nvCxnSpPr>
          <p:cNvPr id="112" name="Google Shape;112;p22"/>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IN"/>
              <a:t>METHODOLOGY</a:t>
            </a:r>
            <a:endParaRPr/>
          </a:p>
        </p:txBody>
      </p:sp>
      <p:grpSp>
        <p:nvGrpSpPr>
          <p:cNvPr id="118" name="Google Shape;118;p23"/>
          <p:cNvGrpSpPr/>
          <p:nvPr/>
        </p:nvGrpSpPr>
        <p:grpSpPr>
          <a:xfrm>
            <a:off x="3466895" y="1903046"/>
            <a:ext cx="2210395" cy="2090466"/>
            <a:chOff x="1040275" y="238125"/>
            <a:chExt cx="5538450" cy="5237950"/>
          </a:xfrm>
        </p:grpSpPr>
        <p:sp>
          <p:nvSpPr>
            <p:cNvPr id="119" name="Google Shape;119;p23"/>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3"/>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3"/>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3"/>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3"/>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3"/>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3"/>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3"/>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3"/>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3"/>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3"/>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3"/>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3"/>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3"/>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3"/>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3"/>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3"/>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4705"/>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3"/>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3"/>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3"/>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3"/>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3"/>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3"/>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3"/>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3"/>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3"/>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3"/>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3"/>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3"/>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3"/>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3"/>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3"/>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3"/>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4705"/>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3"/>
            <p:cNvSpPr/>
            <p:nvPr/>
          </p:nvSpPr>
          <p:spPr>
            <a:xfrm>
              <a:off x="4294275" y="978125"/>
              <a:ext cx="991975" cy="65475"/>
            </a:xfrm>
            <a:custGeom>
              <a:rect b="b" l="l" r="r" t="t"/>
              <a:pathLst>
                <a:path extrusionOk="0" h="2619" w="39679">
                  <a:moveTo>
                    <a:pt x="0" y="1"/>
                  </a:moveTo>
                  <a:lnTo>
                    <a:pt x="0" y="1"/>
                  </a:lnTo>
                  <a:lnTo>
                    <a:pt x="39679" y="2619"/>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3"/>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3"/>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3"/>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3"/>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3"/>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3"/>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3"/>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3"/>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4705"/>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3"/>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3"/>
            <p:cNvSpPr/>
            <p:nvPr/>
          </p:nvSpPr>
          <p:spPr>
            <a:xfrm>
              <a:off x="5290400" y="852125"/>
              <a:ext cx="246525" cy="191750"/>
            </a:xfrm>
            <a:custGeom>
              <a:rect b="b" l="l" r="r" t="t"/>
              <a:pathLst>
                <a:path extrusionOk="0" h="7670" w="9861">
                  <a:moveTo>
                    <a:pt x="9861" y="1"/>
                  </a:moveTo>
                  <a:lnTo>
                    <a:pt x="1" y="7670"/>
                  </a:lnTo>
                  <a:lnTo>
                    <a:pt x="1" y="767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3"/>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3"/>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3"/>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3"/>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3"/>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3"/>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3"/>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3"/>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3"/>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3"/>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3"/>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3"/>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3"/>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3"/>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3"/>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3"/>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3"/>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3"/>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3"/>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3"/>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3"/>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3"/>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3"/>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3"/>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3"/>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3"/>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3"/>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3"/>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3"/>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3"/>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3"/>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3"/>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3"/>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3"/>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3"/>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3"/>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3"/>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3"/>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3"/>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3"/>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3"/>
            <p:cNvSpPr/>
            <p:nvPr/>
          </p:nvSpPr>
          <p:spPr>
            <a:xfrm>
              <a:off x="1985325" y="2193900"/>
              <a:ext cx="131200" cy="228500"/>
            </a:xfrm>
            <a:custGeom>
              <a:rect b="b" l="l" r="r" t="t"/>
              <a:pathLst>
                <a:path extrusionOk="0" h="9140" w="5248">
                  <a:moveTo>
                    <a:pt x="5248" y="0"/>
                  </a:moveTo>
                  <a:lnTo>
                    <a:pt x="0" y="914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3"/>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3"/>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3"/>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3"/>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3"/>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3"/>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3"/>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3"/>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3"/>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3"/>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3"/>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3"/>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3"/>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3"/>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3"/>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3"/>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3"/>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3"/>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3"/>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3"/>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3"/>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3"/>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3"/>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3"/>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3"/>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3"/>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3"/>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3"/>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3"/>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3"/>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3"/>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3"/>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3"/>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3"/>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3"/>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3"/>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3"/>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3"/>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3"/>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3"/>
            <p:cNvSpPr/>
            <p:nvPr/>
          </p:nvSpPr>
          <p:spPr>
            <a:xfrm>
              <a:off x="5384300" y="2943825"/>
              <a:ext cx="7325" cy="7575"/>
            </a:xfrm>
            <a:custGeom>
              <a:rect b="b" l="l" r="r" t="t"/>
              <a:pathLst>
                <a:path extrusionOk="0" h="303" w="293">
                  <a:moveTo>
                    <a:pt x="1" y="0"/>
                  </a:moveTo>
                  <a:lnTo>
                    <a:pt x="189" y="302"/>
                  </a:lnTo>
                  <a:lnTo>
                    <a:pt x="29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p:nvPr/>
          </p:nvSpPr>
          <p:spPr>
            <a:xfrm>
              <a:off x="4923150" y="2187900"/>
              <a:ext cx="157050" cy="262675"/>
            </a:xfrm>
            <a:custGeom>
              <a:rect b="b" l="l" r="r" t="t"/>
              <a:pathLst>
                <a:path extrusionOk="0" h="10507" w="6282">
                  <a:moveTo>
                    <a:pt x="0" y="1"/>
                  </a:moveTo>
                  <a:lnTo>
                    <a:pt x="0" y="1"/>
                  </a:lnTo>
                  <a:lnTo>
                    <a:pt x="6281" y="1050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3"/>
            <p:cNvSpPr/>
            <p:nvPr/>
          </p:nvSpPr>
          <p:spPr>
            <a:xfrm>
              <a:off x="5384575" y="2959975"/>
              <a:ext cx="1325" cy="1325"/>
            </a:xfrm>
            <a:custGeom>
              <a:rect b="b" l="l" r="r" t="t"/>
              <a:pathLst>
                <a:path extrusionOk="0" h="53" w="53">
                  <a:moveTo>
                    <a:pt x="1" y="1"/>
                  </a:moveTo>
                  <a:lnTo>
                    <a:pt x="32" y="53"/>
                  </a:lnTo>
                  <a:lnTo>
                    <a:pt x="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3"/>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3"/>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3"/>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3"/>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3"/>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3"/>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3"/>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3"/>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3"/>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3"/>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3"/>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3"/>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3"/>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3"/>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3"/>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3"/>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3"/>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3"/>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3"/>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3"/>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3"/>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3"/>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3"/>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3"/>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3"/>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3"/>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3"/>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3"/>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3"/>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3"/>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3"/>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3"/>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3"/>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3"/>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3"/>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3"/>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3"/>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3"/>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3"/>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3"/>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3"/>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3"/>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3"/>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3"/>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3"/>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3"/>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3"/>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3"/>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3"/>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3"/>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3"/>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3"/>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3"/>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3"/>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3"/>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3"/>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3"/>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3"/>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3"/>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3"/>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3"/>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3"/>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3"/>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3"/>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3"/>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3"/>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3"/>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3"/>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3"/>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3"/>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3"/>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3"/>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3"/>
            <p:cNvSpPr/>
            <p:nvPr/>
          </p:nvSpPr>
          <p:spPr>
            <a:xfrm>
              <a:off x="1801950" y="5464300"/>
              <a:ext cx="1575" cy="1350"/>
            </a:xfrm>
            <a:custGeom>
              <a:rect b="b" l="l" r="r" t="t"/>
              <a:pathLst>
                <a:path extrusionOk="0" h="54" w="63">
                  <a:moveTo>
                    <a:pt x="0" y="1"/>
                  </a:moveTo>
                  <a:lnTo>
                    <a:pt x="21" y="53"/>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3"/>
            <p:cNvSpPr/>
            <p:nvPr/>
          </p:nvSpPr>
          <p:spPr>
            <a:xfrm>
              <a:off x="1803500" y="5464300"/>
              <a:ext cx="25" cy="25"/>
            </a:xfrm>
            <a:custGeom>
              <a:rect b="b" l="l" r="r" t="t"/>
              <a:pathLst>
                <a:path extrusionOk="0" h="1" w="1">
                  <a:moveTo>
                    <a:pt x="1" y="1"/>
                  </a:move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3"/>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3"/>
            <p:cNvSpPr/>
            <p:nvPr/>
          </p:nvSpPr>
          <p:spPr>
            <a:xfrm>
              <a:off x="1806375" y="5465875"/>
              <a:ext cx="800" cy="275"/>
            </a:xfrm>
            <a:custGeom>
              <a:rect b="b" l="l" r="r" t="t"/>
              <a:pathLst>
                <a:path extrusionOk="0" h="11" w="32">
                  <a:moveTo>
                    <a:pt x="1" y="0"/>
                  </a:moveTo>
                  <a:lnTo>
                    <a:pt x="1"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3"/>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3"/>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3"/>
            <p:cNvSpPr/>
            <p:nvPr/>
          </p:nvSpPr>
          <p:spPr>
            <a:xfrm>
              <a:off x="1806100" y="5466900"/>
              <a:ext cx="300" cy="1075"/>
            </a:xfrm>
            <a:custGeom>
              <a:rect b="b" l="l" r="r" t="t"/>
              <a:pathLst>
                <a:path extrusionOk="0" h="43" w="12">
                  <a:moveTo>
                    <a:pt x="1" y="1"/>
                  </a:moveTo>
                  <a:lnTo>
                    <a:pt x="12" y="43"/>
                  </a:lnTo>
                  <a:lnTo>
                    <a:pt x="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3"/>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3"/>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3"/>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3"/>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3"/>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3"/>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3"/>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 name="Google Shape;344;p23"/>
          <p:cNvSpPr txBox="1"/>
          <p:nvPr>
            <p:ph idx="4294967295" type="subTitle"/>
          </p:nvPr>
        </p:nvSpPr>
        <p:spPr>
          <a:xfrm>
            <a:off x="777241" y="1592580"/>
            <a:ext cx="1474884" cy="580707"/>
          </a:xfrm>
          <a:prstGeom prst="rect">
            <a:avLst/>
          </a:prstGeom>
          <a:noFill/>
          <a:ln>
            <a:noFill/>
          </a:ln>
        </p:spPr>
        <p:txBody>
          <a:bodyPr anchorCtr="0" anchor="t" bIns="91425" lIns="91425" spcFirstLastPara="1" rIns="91425" wrap="square" tIns="182875">
            <a:noAutofit/>
          </a:bodyPr>
          <a:lstStyle/>
          <a:p>
            <a:pPr indent="0" lvl="0" marL="0" marR="0" rtl="0" algn="l">
              <a:lnSpc>
                <a:spcPct val="100000"/>
              </a:lnSpc>
              <a:spcBef>
                <a:spcPts val="0"/>
              </a:spcBef>
              <a:spcAft>
                <a:spcPts val="1600"/>
              </a:spcAft>
              <a:buClr>
                <a:schemeClr val="lt2"/>
              </a:buClr>
              <a:buSzPts val="1200"/>
              <a:buFont typeface="Fira Sans Condensed Light"/>
              <a:buNone/>
            </a:pPr>
            <a:r>
              <a:rPr b="1" i="0" lang="en-IN" sz="1600" u="none" cap="none" strike="noStrike">
                <a:solidFill>
                  <a:schemeClr val="lt2"/>
                </a:solidFill>
                <a:latin typeface="Rajdhani"/>
                <a:ea typeface="Rajdhani"/>
                <a:cs typeface="Rajdhani"/>
                <a:sym typeface="Rajdhani"/>
              </a:rPr>
              <a:t>ANCHOR IMAGE</a:t>
            </a:r>
            <a:endParaRPr/>
          </a:p>
        </p:txBody>
      </p:sp>
      <p:cxnSp>
        <p:nvCxnSpPr>
          <p:cNvPr id="345" name="Google Shape;345;p23"/>
          <p:cNvCxnSpPr/>
          <p:nvPr/>
        </p:nvCxnSpPr>
        <p:spPr>
          <a:xfrm>
            <a:off x="2252333" y="1895454"/>
            <a:ext cx="1534500" cy="339000"/>
          </a:xfrm>
          <a:prstGeom prst="bentConnector3">
            <a:avLst>
              <a:gd fmla="val 50003" name="adj1"/>
            </a:avLst>
          </a:prstGeom>
          <a:noFill/>
          <a:ln cap="flat" cmpd="sng" w="19050">
            <a:solidFill>
              <a:schemeClr val="lt2"/>
            </a:solidFill>
            <a:prstDash val="solid"/>
            <a:round/>
            <a:headEnd len="med" w="med" type="oval"/>
            <a:tailEnd len="sm" w="sm" type="none"/>
          </a:ln>
        </p:spPr>
      </p:cxnSp>
      <p:cxnSp>
        <p:nvCxnSpPr>
          <p:cNvPr id="346" name="Google Shape;346;p23"/>
          <p:cNvCxnSpPr/>
          <p:nvPr/>
        </p:nvCxnSpPr>
        <p:spPr>
          <a:xfrm rot="10800000">
            <a:off x="4590300" y="3202601"/>
            <a:ext cx="1505700" cy="452400"/>
          </a:xfrm>
          <a:prstGeom prst="bentConnector3">
            <a:avLst>
              <a:gd fmla="val 50001" name="adj1"/>
            </a:avLst>
          </a:prstGeom>
          <a:noFill/>
          <a:ln cap="flat" cmpd="sng" w="19050">
            <a:solidFill>
              <a:schemeClr val="lt2"/>
            </a:solidFill>
            <a:prstDash val="solid"/>
            <a:round/>
            <a:headEnd len="med" w="med" type="oval"/>
            <a:tailEnd len="sm" w="sm" type="none"/>
          </a:ln>
        </p:spPr>
      </p:cxnSp>
      <p:cxnSp>
        <p:nvCxnSpPr>
          <p:cNvPr id="347" name="Google Shape;347;p23"/>
          <p:cNvCxnSpPr/>
          <p:nvPr/>
        </p:nvCxnSpPr>
        <p:spPr>
          <a:xfrm>
            <a:off x="2778250" y="3122829"/>
            <a:ext cx="841800" cy="0"/>
          </a:xfrm>
          <a:prstGeom prst="straightConnector1">
            <a:avLst/>
          </a:prstGeom>
          <a:noFill/>
          <a:ln cap="flat" cmpd="sng" w="19050">
            <a:solidFill>
              <a:schemeClr val="lt2"/>
            </a:solidFill>
            <a:prstDash val="solid"/>
            <a:round/>
            <a:headEnd len="med" w="med" type="oval"/>
            <a:tailEnd len="sm" w="sm" type="none"/>
          </a:ln>
        </p:spPr>
      </p:cxnSp>
      <p:sp>
        <p:nvSpPr>
          <p:cNvPr id="348" name="Google Shape;348;p23"/>
          <p:cNvSpPr txBox="1"/>
          <p:nvPr>
            <p:ph idx="4294967295" type="subTitle"/>
          </p:nvPr>
        </p:nvSpPr>
        <p:spPr>
          <a:xfrm>
            <a:off x="569651" y="2680164"/>
            <a:ext cx="2137820" cy="935758"/>
          </a:xfrm>
          <a:prstGeom prst="rect">
            <a:avLst/>
          </a:prstGeom>
          <a:noFill/>
          <a:ln>
            <a:noFill/>
          </a:ln>
        </p:spPr>
        <p:txBody>
          <a:bodyPr anchorCtr="0" anchor="t" bIns="91425" lIns="91425" spcFirstLastPara="1" rIns="91425" wrap="square" tIns="274300">
            <a:noAutofit/>
          </a:bodyPr>
          <a:lstStyle/>
          <a:p>
            <a:pPr indent="0" lvl="0" marL="0" marR="0" rtl="0" algn="r">
              <a:lnSpc>
                <a:spcPct val="115000"/>
              </a:lnSpc>
              <a:spcBef>
                <a:spcPts val="0"/>
              </a:spcBef>
              <a:spcAft>
                <a:spcPts val="1600"/>
              </a:spcAft>
              <a:buClr>
                <a:schemeClr val="lt2"/>
              </a:buClr>
              <a:buSzPts val="1200"/>
              <a:buFont typeface="Fira Sans Condensed Light"/>
              <a:buNone/>
            </a:pPr>
            <a:r>
              <a:rPr b="1" i="0" lang="en-IN" sz="1600" u="none" cap="none" strike="noStrike">
                <a:solidFill>
                  <a:schemeClr val="lt2"/>
                </a:solidFill>
                <a:latin typeface="Rajdhani"/>
                <a:ea typeface="Rajdhani"/>
                <a:cs typeface="Rajdhani"/>
                <a:sym typeface="Rajdhani"/>
              </a:rPr>
              <a:t>POSITIVE/NEGATIVE IMAGE</a:t>
            </a:r>
            <a:endParaRPr b="1" i="0" sz="1600" u="none" cap="none" strike="noStrike">
              <a:solidFill>
                <a:schemeClr val="lt2"/>
              </a:solidFill>
              <a:latin typeface="Rajdhani"/>
              <a:ea typeface="Rajdhani"/>
              <a:cs typeface="Rajdhani"/>
              <a:sym typeface="Rajdhani"/>
            </a:endParaRPr>
          </a:p>
        </p:txBody>
      </p:sp>
      <p:sp>
        <p:nvSpPr>
          <p:cNvPr id="349" name="Google Shape;349;p23"/>
          <p:cNvSpPr txBox="1"/>
          <p:nvPr>
            <p:ph idx="4294967295" type="subTitle"/>
          </p:nvPr>
        </p:nvSpPr>
        <p:spPr>
          <a:xfrm>
            <a:off x="6148771" y="2786035"/>
            <a:ext cx="2652328" cy="1805144"/>
          </a:xfrm>
          <a:prstGeom prst="rect">
            <a:avLst/>
          </a:prstGeom>
          <a:noFill/>
          <a:ln>
            <a:noFill/>
          </a:ln>
        </p:spPr>
        <p:txBody>
          <a:bodyPr anchorCtr="0" anchor="t" bIns="91425" lIns="91425" spcFirstLastPara="1" rIns="91425" wrap="square" tIns="274300">
            <a:noAutofit/>
          </a:bodyPr>
          <a:lstStyle/>
          <a:p>
            <a:pPr indent="0" lvl="0" marL="0" marR="0" rtl="0" algn="l">
              <a:lnSpc>
                <a:spcPct val="115000"/>
              </a:lnSpc>
              <a:spcBef>
                <a:spcPts val="0"/>
              </a:spcBef>
              <a:spcAft>
                <a:spcPts val="0"/>
              </a:spcAft>
              <a:buClr>
                <a:schemeClr val="lt2"/>
              </a:buClr>
              <a:buSzPts val="1200"/>
              <a:buFont typeface="Fira Sans Condensed Light"/>
              <a:buNone/>
            </a:pPr>
            <a:r>
              <a:rPr b="1" i="0" lang="en-IN" sz="1600" u="none" cap="none" strike="noStrike">
                <a:solidFill>
                  <a:schemeClr val="lt2"/>
                </a:solidFill>
                <a:latin typeface="Rajdhani"/>
                <a:ea typeface="Rajdhani"/>
                <a:cs typeface="Rajdhani"/>
                <a:sym typeface="Rajdhani"/>
              </a:rPr>
              <a:t>VERIFICATION:</a:t>
            </a:r>
            <a:endParaRPr/>
          </a:p>
          <a:p>
            <a:pPr indent="0" lvl="0" marL="0" marR="0" rtl="0" algn="l">
              <a:lnSpc>
                <a:spcPct val="115000"/>
              </a:lnSpc>
              <a:spcBef>
                <a:spcPts val="1600"/>
              </a:spcBef>
              <a:spcAft>
                <a:spcPts val="0"/>
              </a:spcAft>
              <a:buClr>
                <a:schemeClr val="lt2"/>
              </a:buClr>
              <a:buSzPts val="1200"/>
              <a:buFont typeface="Fira Sans Condensed Light"/>
              <a:buNone/>
            </a:pPr>
            <a:r>
              <a:rPr b="1" i="0" lang="en-IN" sz="1600" u="none" cap="none" strike="noStrike">
                <a:solidFill>
                  <a:schemeClr val="lt2"/>
                </a:solidFill>
                <a:latin typeface="Rajdhani"/>
                <a:ea typeface="Rajdhani"/>
                <a:cs typeface="Rajdhani"/>
                <a:sym typeface="Rajdhani"/>
              </a:rPr>
              <a:t>1 – VERIFICATION SUCCEEDED</a:t>
            </a:r>
            <a:endParaRPr/>
          </a:p>
          <a:p>
            <a:pPr indent="0" lvl="0" marL="0" marR="0" rtl="0" algn="l">
              <a:lnSpc>
                <a:spcPct val="115000"/>
              </a:lnSpc>
              <a:spcBef>
                <a:spcPts val="1600"/>
              </a:spcBef>
              <a:spcAft>
                <a:spcPts val="0"/>
              </a:spcAft>
              <a:buClr>
                <a:schemeClr val="lt2"/>
              </a:buClr>
              <a:buSzPts val="1200"/>
              <a:buFont typeface="Fira Sans Condensed Light"/>
              <a:buNone/>
            </a:pPr>
            <a:r>
              <a:rPr b="1" i="0" lang="en-IN" sz="1600" u="none" cap="none" strike="noStrike">
                <a:solidFill>
                  <a:schemeClr val="lt2"/>
                </a:solidFill>
                <a:latin typeface="Rajdhani"/>
                <a:ea typeface="Rajdhani"/>
                <a:cs typeface="Rajdhani"/>
                <a:sym typeface="Rajdhani"/>
              </a:rPr>
              <a:t>0 – VERIFICATION FAILED</a:t>
            </a:r>
            <a:endParaRPr/>
          </a:p>
          <a:p>
            <a:pPr indent="0" lvl="0" marL="0" marR="0" rtl="0" algn="l">
              <a:lnSpc>
                <a:spcPct val="115000"/>
              </a:lnSpc>
              <a:spcBef>
                <a:spcPts val="1600"/>
              </a:spcBef>
              <a:spcAft>
                <a:spcPts val="1600"/>
              </a:spcAft>
              <a:buClr>
                <a:schemeClr val="lt2"/>
              </a:buClr>
              <a:buSzPts val="1200"/>
              <a:buFont typeface="Fira Sans Condensed Light"/>
              <a:buNone/>
            </a:pPr>
            <a:r>
              <a:t/>
            </a:r>
            <a:endParaRPr b="1" i="0" sz="1600" u="none" cap="none" strike="noStrike">
              <a:solidFill>
                <a:schemeClr val="lt2"/>
              </a:solidFill>
              <a:latin typeface="Rajdhani"/>
              <a:ea typeface="Rajdhani"/>
              <a:cs typeface="Rajdhani"/>
              <a:sym typeface="Rajdhan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